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4" r:id="rId2"/>
    <p:sldId id="272" r:id="rId3"/>
    <p:sldId id="338" r:id="rId4"/>
    <p:sldId id="355" r:id="rId5"/>
    <p:sldId id="335" r:id="rId6"/>
    <p:sldId id="321" r:id="rId7"/>
    <p:sldId id="257" r:id="rId8"/>
    <p:sldId id="273" r:id="rId9"/>
    <p:sldId id="285" r:id="rId10"/>
    <p:sldId id="258" r:id="rId11"/>
    <p:sldId id="294" r:id="rId12"/>
    <p:sldId id="325" r:id="rId13"/>
    <p:sldId id="318" r:id="rId14"/>
    <p:sldId id="259" r:id="rId15"/>
    <p:sldId id="324" r:id="rId16"/>
    <p:sldId id="261" r:id="rId17"/>
    <p:sldId id="326" r:id="rId18"/>
    <p:sldId id="353" r:id="rId19"/>
    <p:sldId id="263" r:id="rId20"/>
    <p:sldId id="276" r:id="rId21"/>
    <p:sldId id="267" r:id="rId22"/>
    <p:sldId id="332" r:id="rId23"/>
    <p:sldId id="342" r:id="rId24"/>
    <p:sldId id="343" r:id="rId25"/>
    <p:sldId id="344" r:id="rId26"/>
    <p:sldId id="346" r:id="rId27"/>
    <p:sldId id="350" r:id="rId28"/>
    <p:sldId id="351" r:id="rId29"/>
    <p:sldId id="352" r:id="rId3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9933"/>
    <a:srgbClr val="FFFF99"/>
    <a:srgbClr val="FF0000"/>
    <a:srgbClr val="3333CC"/>
    <a:srgbClr val="F1A1C9"/>
    <a:srgbClr val="EF95C2"/>
    <a:srgbClr val="EA72AE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7" autoAdjust="0"/>
    <p:restoredTop sz="94667" autoAdjust="0"/>
  </p:normalViewPr>
  <p:slideViewPr>
    <p:cSldViewPr>
      <p:cViewPr varScale="1">
        <p:scale>
          <a:sx n="70" d="100"/>
          <a:sy n="70" d="100"/>
        </p:scale>
        <p:origin x="-3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CA5E1-59FB-448D-985B-E055B80A5D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C1B8F-714F-448A-AEF8-846D392F353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D858C-2DD3-44DC-9A72-73ADC3E201F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397CA-3B4A-4706-8D8B-DB5B2F65945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02AB1-5A8F-470B-A2DE-18D45676D30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40C2B-7E6A-403A-97F8-F357E5A60F4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7EF15-EAF8-48B4-BD6F-4E914FF636E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28ABC-8777-485B-BEB6-9AD4BE89BD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71277-1E4D-4C2B-91FB-0BEB99B23AE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9D82C-1043-4FD5-97B8-D7FDAD810AA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3F456-1391-4061-9762-E3C070B7329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32BE14-EEF9-47AD-BBF4-B23F80B8E0F2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632700" cy="1143000"/>
          </a:xfrm>
          <a:solidFill>
            <a:schemeClr val="hlink"/>
          </a:solidFill>
        </p:spPr>
        <p:txBody>
          <a:bodyPr/>
          <a:lstStyle/>
          <a:p>
            <a:r>
              <a:rPr lang="es-ES_tradnl" sz="3200" b="1"/>
              <a:t>BOLILLA 7</a:t>
            </a:r>
            <a:br>
              <a:rPr lang="es-ES_tradnl" sz="3200" b="1"/>
            </a:br>
            <a:r>
              <a:rPr lang="es-ES_tradnl" sz="3200" b="1"/>
              <a:t>METABOLISMO DE LIPIDOS</a:t>
            </a:r>
            <a:endParaRPr lang="es-ES" sz="3200" b="1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7772400" cy="5589587"/>
          </a:xfrm>
          <a:solidFill>
            <a:srgbClr val="DDDDDD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000" b="1" u="sng">
                <a:latin typeface="Arial" charset="0"/>
              </a:rPr>
              <a:t>Digestión, Absorción y Transporte de lípidos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000">
                <a:latin typeface="Arial" charset="0"/>
              </a:rPr>
              <a:t> -   Acción de lipasas y sales biliares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000">
                <a:latin typeface="Arial" charset="0"/>
              </a:rPr>
              <a:t>-    Resíntesis de triglicéridos en célula intestinal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s-ES_tradnl" sz="2000">
                <a:latin typeface="Arial" charset="0"/>
              </a:rPr>
              <a:t>Transporte de lípidos: Lipoproteínas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s-ES_tradnl" sz="2000">
                <a:latin typeface="Arial" charset="0"/>
              </a:rPr>
              <a:t>Enzimas y Apolipoproteínas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0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_tradnl" sz="2000" b="1" u="sng">
                <a:latin typeface="Arial" charset="0"/>
              </a:rPr>
              <a:t>Biosíntesis de Acidos grasos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s-ES_tradnl" sz="2000">
                <a:latin typeface="Arial" charset="0"/>
              </a:rPr>
              <a:t>Acido Palmítico: Precursores y Enzimas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s-ES_tradnl" sz="2000">
                <a:latin typeface="Arial" charset="0"/>
              </a:rPr>
              <a:t>Gasto energético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s-ES_tradnl" sz="2000">
                <a:latin typeface="Arial" charset="0"/>
              </a:rPr>
              <a:t>Síntesis de ácidos grasos insaturados</a:t>
            </a:r>
          </a:p>
          <a:p>
            <a:pPr>
              <a:lnSpc>
                <a:spcPct val="80000"/>
              </a:lnSpc>
            </a:pPr>
            <a:r>
              <a:rPr lang="es-ES_tradnl" sz="2000" b="1">
                <a:latin typeface="Arial" charset="0"/>
              </a:rPr>
              <a:t>Metabolismo del colesterol</a:t>
            </a:r>
            <a:r>
              <a:rPr lang="es-ES_tradnl" sz="2000">
                <a:latin typeface="Arial" charset="0"/>
              </a:rPr>
              <a:t>: Biosíntesis y regulación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_tradnl" sz="20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_tradnl" sz="2000" b="1" u="sng">
                <a:latin typeface="Arial" charset="0"/>
              </a:rPr>
              <a:t>Degradación de ácidos grasos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s-ES_tradnl" sz="2000">
                <a:latin typeface="Arial" charset="0"/>
              </a:rPr>
              <a:t>Activación y Transporte hacia la matriz mitocondria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s-ES_tradnl" sz="2000">
                <a:latin typeface="Symbol" pitchFamily="18" charset="2"/>
              </a:rPr>
              <a:t>b</a:t>
            </a:r>
            <a:r>
              <a:rPr lang="es-ES_tradnl" sz="2000">
                <a:latin typeface="Arial" charset="0"/>
              </a:rPr>
              <a:t>-Oxidación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s-ES_tradnl" sz="2000">
                <a:latin typeface="Arial" charset="0"/>
              </a:rPr>
              <a:t>Balance energético</a:t>
            </a:r>
          </a:p>
          <a:p>
            <a:pPr>
              <a:lnSpc>
                <a:spcPct val="80000"/>
              </a:lnSpc>
            </a:pPr>
            <a:r>
              <a:rPr lang="es-ES_tradnl" sz="2000" b="1" u="sng">
                <a:latin typeface="Arial" charset="0"/>
              </a:rPr>
              <a:t>Cuerpos cetónicos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_tradnl" sz="2000">
                <a:latin typeface="Arial" charset="0"/>
              </a:rPr>
              <a:t>-      Cetogénesis y cetólisis</a:t>
            </a:r>
            <a:endParaRPr lang="es-ES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600" b="1"/>
              <a:t>Enzimas Digestivas: </a:t>
            </a:r>
            <a:r>
              <a:rPr lang="es-ES" sz="3600" b="1" i="1"/>
              <a:t>LIPASAS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05038"/>
            <a:ext cx="8077200" cy="4114800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>
                <a:solidFill>
                  <a:srgbClr val="FF3300"/>
                </a:solidFill>
                <a:latin typeface="Arial" charset="0"/>
                <a:cs typeface="Arial" charset="0"/>
              </a:rPr>
              <a:t> </a:t>
            </a:r>
            <a:r>
              <a:rPr lang="es-ES" sz="2800" u="sng">
                <a:latin typeface="Symbol" pitchFamily="18" charset="2"/>
                <a:cs typeface="Arial" charset="0"/>
              </a:rPr>
              <a:t>a</a:t>
            </a:r>
            <a:r>
              <a:rPr lang="es-ES" sz="2800" u="sng">
                <a:latin typeface="Arial" charset="0"/>
                <a:cs typeface="Arial" charset="0"/>
              </a:rPr>
              <a:t>-</a:t>
            </a:r>
            <a:r>
              <a:rPr lang="es-ES" sz="2800" b="1" i="1" u="sng"/>
              <a:t> lipasa</a:t>
            </a:r>
            <a:r>
              <a:rPr lang="es-ES" sz="2800">
                <a:solidFill>
                  <a:srgbClr val="FF3300"/>
                </a:solidFill>
                <a:cs typeface="Arial" charset="0"/>
              </a:rPr>
              <a:t>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s-ES" sz="2800">
                <a:solidFill>
                  <a:schemeClr val="accent2"/>
                </a:solidFill>
                <a:latin typeface="Arial" charset="0"/>
                <a:cs typeface="Arial" charset="0"/>
              </a:rPr>
              <a:t>    Ataca uniones ésteres de posición 1 y 3 de los TG dejando monoglicéridos esterificados en 2.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 b="1" i="1" u="sng">
                <a:cs typeface="Arial" charset="0"/>
              </a:rPr>
              <a:t>Esterasa</a:t>
            </a:r>
            <a:r>
              <a:rPr lang="es-ES" sz="2800" b="1" i="1" u="sng">
                <a:solidFill>
                  <a:srgbClr val="000000"/>
                </a:solidFill>
                <a:cs typeface="Arial" charset="0"/>
              </a:rPr>
              <a:t> </a:t>
            </a:r>
            <a:r>
              <a:rPr lang="es-ES" sz="280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800">
                <a:solidFill>
                  <a:srgbClr val="3333CC"/>
                </a:solidFill>
                <a:latin typeface="Arial" charset="0"/>
                <a:cs typeface="Arial" charset="0"/>
              </a:rPr>
              <a:t>Hidroliza la unión 2 del monoglicérido</a:t>
            </a:r>
            <a:endParaRPr lang="es-ES" sz="2800" b="1" i="1" u="sng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 b="1" i="1" u="sng">
                <a:solidFill>
                  <a:srgbClr val="000000"/>
                </a:solidFill>
                <a:cs typeface="Arial" charset="0"/>
              </a:rPr>
              <a:t>Fosfolipasa A</a:t>
            </a:r>
            <a:r>
              <a:rPr lang="es-ES" sz="2800" b="1" i="1" u="sng" baseline="-25000">
                <a:solidFill>
                  <a:srgbClr val="000000"/>
                </a:solidFill>
                <a:cs typeface="Arial" charset="0"/>
              </a:rPr>
              <a:t>2</a:t>
            </a:r>
            <a:r>
              <a:rPr lang="es-ES" sz="280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800">
                <a:solidFill>
                  <a:srgbClr val="3333CC"/>
                </a:solidFill>
                <a:latin typeface="Arial" charset="0"/>
                <a:cs typeface="Arial" charset="0"/>
              </a:rPr>
              <a:t>Actúa s/C 2 de lecitina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 b="1" i="1" u="sng">
                <a:solidFill>
                  <a:srgbClr val="000000"/>
                </a:solidFill>
                <a:cs typeface="Arial" charset="0"/>
              </a:rPr>
              <a:t>Fosfatasa</a:t>
            </a:r>
            <a:r>
              <a:rPr lang="es-ES" sz="280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800">
                <a:solidFill>
                  <a:srgbClr val="3333CC"/>
                </a:solidFill>
                <a:latin typeface="Arial" charset="0"/>
                <a:cs typeface="Arial" charset="0"/>
              </a:rPr>
              <a:t>Hidroliza unión fosfato de lisolecitina</a:t>
            </a:r>
            <a:endParaRPr lang="es-ES" sz="2800" b="1" u="sng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 b="1" i="1" u="sng">
                <a:solidFill>
                  <a:srgbClr val="FF0000"/>
                </a:solidFill>
                <a:cs typeface="Arial" charset="0"/>
              </a:rPr>
              <a:t>Colesterol esterasa</a:t>
            </a:r>
            <a:r>
              <a:rPr lang="es-ES" sz="2800">
                <a:solidFill>
                  <a:srgbClr val="FF0000"/>
                </a:solidFill>
                <a:cs typeface="Arial" charset="0"/>
              </a:rPr>
              <a:t>: </a:t>
            </a:r>
            <a:r>
              <a:rPr lang="es-ES" sz="2800">
                <a:solidFill>
                  <a:srgbClr val="FF0000"/>
                </a:solidFill>
                <a:latin typeface="Arial" charset="0"/>
                <a:cs typeface="Arial" charset="0"/>
              </a:rPr>
              <a:t>Actúa s/ésteres de colesterol</a:t>
            </a:r>
            <a:endParaRPr lang="es-ES" sz="2800" b="1" i="1" u="sng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6153" name="Group 1033"/>
          <p:cNvGrpSpPr>
            <a:grpSpLocks/>
          </p:cNvGrpSpPr>
          <p:nvPr/>
        </p:nvGrpSpPr>
        <p:grpSpPr bwMode="auto">
          <a:xfrm>
            <a:off x="684213" y="1628775"/>
            <a:ext cx="7777162" cy="466725"/>
            <a:chOff x="431" y="1026"/>
            <a:chExt cx="4899" cy="294"/>
          </a:xfrm>
        </p:grpSpPr>
        <p:sp>
          <p:nvSpPr>
            <p:cNvPr id="6151" name="Text Box 1031"/>
            <p:cNvSpPr txBox="1">
              <a:spLocks noChangeArrowheads="1"/>
            </p:cNvSpPr>
            <p:nvPr/>
          </p:nvSpPr>
          <p:spPr bwMode="auto">
            <a:xfrm>
              <a:off x="431" y="1026"/>
              <a:ext cx="489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>
                  <a:latin typeface="Arial" charset="0"/>
                </a:rPr>
                <a:t>TRIGLICERIDOS               GLICEROL  +  AC. GRASOS</a:t>
              </a:r>
            </a:p>
          </p:txBody>
        </p:sp>
        <p:sp>
          <p:nvSpPr>
            <p:cNvPr id="6152" name="Line 1032"/>
            <p:cNvSpPr>
              <a:spLocks noChangeShapeType="1"/>
            </p:cNvSpPr>
            <p:nvPr/>
          </p:nvSpPr>
          <p:spPr bwMode="auto">
            <a:xfrm>
              <a:off x="2154" y="1162"/>
              <a:ext cx="499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7" name="Rectangle 109"/>
          <p:cNvSpPr>
            <a:spLocks noChangeArrowheads="1"/>
          </p:cNvSpPr>
          <p:nvPr/>
        </p:nvSpPr>
        <p:spPr bwMode="auto">
          <a:xfrm rot="16200000">
            <a:off x="7662069" y="4394994"/>
            <a:ext cx="1890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Ácidos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Grasos Libres</a:t>
            </a:r>
          </a:p>
        </p:txBody>
      </p:sp>
      <p:sp>
        <p:nvSpPr>
          <p:cNvPr id="43066" name="Line 58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074" name="Line 66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075" name="Line 67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078" name="Line 70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080" name="Line 72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grpSp>
        <p:nvGrpSpPr>
          <p:cNvPr id="43144" name="Group 136"/>
          <p:cNvGrpSpPr>
            <a:grpSpLocks/>
          </p:cNvGrpSpPr>
          <p:nvPr/>
        </p:nvGrpSpPr>
        <p:grpSpPr bwMode="auto">
          <a:xfrm>
            <a:off x="7019925" y="3003550"/>
            <a:ext cx="2124075" cy="785813"/>
            <a:chOff x="4422" y="1888"/>
            <a:chExt cx="1338" cy="495"/>
          </a:xfrm>
        </p:grpSpPr>
        <p:grpSp>
          <p:nvGrpSpPr>
            <p:cNvPr id="43143" name="Group 135"/>
            <p:cNvGrpSpPr>
              <a:grpSpLocks/>
            </p:cNvGrpSpPr>
            <p:nvPr/>
          </p:nvGrpSpPr>
          <p:grpSpPr bwMode="auto">
            <a:xfrm>
              <a:off x="4422" y="1888"/>
              <a:ext cx="1338" cy="495"/>
              <a:chOff x="4422" y="1888"/>
              <a:chExt cx="1338" cy="495"/>
            </a:xfrm>
          </p:grpSpPr>
          <p:grpSp>
            <p:nvGrpSpPr>
              <p:cNvPr id="43142" name="Group 134"/>
              <p:cNvGrpSpPr>
                <a:grpSpLocks/>
              </p:cNvGrpSpPr>
              <p:nvPr/>
            </p:nvGrpSpPr>
            <p:grpSpPr bwMode="auto">
              <a:xfrm>
                <a:off x="4422" y="1888"/>
                <a:ext cx="1072" cy="486"/>
                <a:chOff x="4422" y="1888"/>
                <a:chExt cx="1072" cy="486"/>
              </a:xfrm>
            </p:grpSpPr>
            <p:sp>
              <p:nvSpPr>
                <p:cNvPr id="43064" name="Rectangle 56"/>
                <p:cNvSpPr>
                  <a:spLocks noChangeArrowheads="1"/>
                </p:cNvSpPr>
                <p:nvPr/>
              </p:nvSpPr>
              <p:spPr bwMode="auto">
                <a:xfrm>
                  <a:off x="4422" y="2162"/>
                  <a:ext cx="33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083" name="Rectangle 75"/>
                <p:cNvSpPr>
                  <a:spLocks noChangeArrowheads="1"/>
                </p:cNvSpPr>
                <p:nvPr/>
              </p:nvSpPr>
              <p:spPr bwMode="auto">
                <a:xfrm>
                  <a:off x="4750" y="2158"/>
                  <a:ext cx="20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</a:t>
                  </a:r>
                </a:p>
              </p:txBody>
            </p:sp>
            <p:sp>
              <p:nvSpPr>
                <p:cNvPr id="43084" name="Rectangle 76"/>
                <p:cNvSpPr>
                  <a:spLocks noChangeArrowheads="1"/>
                </p:cNvSpPr>
                <p:nvPr/>
              </p:nvSpPr>
              <p:spPr bwMode="auto">
                <a:xfrm>
                  <a:off x="4947" y="2156"/>
                  <a:ext cx="54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089" name="Rectangle 81"/>
                <p:cNvSpPr>
                  <a:spLocks noChangeArrowheads="1"/>
                </p:cNvSpPr>
                <p:nvPr/>
              </p:nvSpPr>
              <p:spPr bwMode="auto">
                <a:xfrm>
                  <a:off x="4740" y="1888"/>
                  <a:ext cx="17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085" name="Line 7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74" y="2209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86" name="Line 7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715" y="2204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87" name="Line 79"/>
                <p:cNvSpPr>
                  <a:spLocks noChangeShapeType="1"/>
                </p:cNvSpPr>
                <p:nvPr/>
              </p:nvSpPr>
              <p:spPr bwMode="auto">
                <a:xfrm>
                  <a:off x="4830" y="2089"/>
                  <a:ext cx="1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88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865" y="208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sp>
            <p:nvSpPr>
              <p:cNvPr id="43091" name="Rectangle 83"/>
              <p:cNvSpPr>
                <a:spLocks noChangeArrowheads="1"/>
              </p:cNvSpPr>
              <p:nvPr/>
            </p:nvSpPr>
            <p:spPr bwMode="auto">
              <a:xfrm>
                <a:off x="5411" y="2171"/>
                <a:ext cx="349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CH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3</a:t>
                </a:r>
                <a:endParaRPr lang="en-US" altLang="en-US" sz="1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 charset="0"/>
                </a:endParaRPr>
              </a:p>
            </p:txBody>
          </p:sp>
        </p:grpSp>
        <p:sp>
          <p:nvSpPr>
            <p:cNvPr id="43090" name="Line 82"/>
            <p:cNvSpPr>
              <a:spLocks noChangeShapeType="1"/>
            </p:cNvSpPr>
            <p:nvPr/>
          </p:nvSpPr>
          <p:spPr bwMode="auto">
            <a:xfrm rot="5400000" flipV="1">
              <a:off x="5382" y="2214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  <p:sp>
        <p:nvSpPr>
          <p:cNvPr id="43099" name="Line 91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115" name="Rectangle 107"/>
          <p:cNvSpPr>
            <a:spLocks noChangeArrowheads="1"/>
          </p:cNvSpPr>
          <p:nvPr/>
        </p:nvSpPr>
        <p:spPr bwMode="auto">
          <a:xfrm>
            <a:off x="3059113" y="4149725"/>
            <a:ext cx="1897062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Lipasa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Pancreática</a:t>
            </a:r>
          </a:p>
          <a:p>
            <a:pPr algn="ctr" eaLnBrk="0" hangingPunct="0">
              <a:lnSpc>
                <a:spcPct val="90000"/>
              </a:lnSpc>
            </a:pPr>
            <a:endParaRPr lang="en-US" altLang="en-US" b="1"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pH 6-7</a:t>
            </a:r>
            <a:endParaRPr lang="en-US" altLang="en-US" sz="2800" b="1"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43118" name="Text Box 110"/>
          <p:cNvSpPr txBox="1">
            <a:spLocks noChangeArrowheads="1"/>
          </p:cNvSpPr>
          <p:nvPr/>
        </p:nvSpPr>
        <p:spPr bwMode="auto">
          <a:xfrm>
            <a:off x="395288" y="303213"/>
            <a:ext cx="8353425" cy="1035050"/>
          </a:xfrm>
          <a:prstGeom prst="rect">
            <a:avLst/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alt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Lipólisis de Triglicéridos por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 alt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Acción de </a:t>
            </a:r>
            <a:r>
              <a:rPr lang="en-US" altLang="en-US" sz="3600" b="1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Lipasa Pancreática</a:t>
            </a:r>
            <a:endParaRPr lang="en-US" altLang="en-US" sz="3600" b="1" i="1">
              <a:latin typeface="Arial" charset="0"/>
            </a:endParaRPr>
          </a:p>
        </p:txBody>
      </p:sp>
      <p:sp>
        <p:nvSpPr>
          <p:cNvPr id="43120" name="Rectangle 112"/>
          <p:cNvSpPr>
            <a:spLocks noChangeArrowheads="1"/>
          </p:cNvSpPr>
          <p:nvPr/>
        </p:nvSpPr>
        <p:spPr bwMode="auto">
          <a:xfrm>
            <a:off x="6350000" y="6323013"/>
            <a:ext cx="19875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Solubles en micelas</a:t>
            </a:r>
          </a:p>
        </p:txBody>
      </p:sp>
      <p:sp>
        <p:nvSpPr>
          <p:cNvPr id="43122" name="Text Box 114"/>
          <p:cNvSpPr txBox="1">
            <a:spLocks noChangeArrowheads="1"/>
          </p:cNvSpPr>
          <p:nvPr/>
        </p:nvSpPr>
        <p:spPr bwMode="auto">
          <a:xfrm>
            <a:off x="4427538" y="3141663"/>
            <a:ext cx="216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43119" name="Rectangle 111"/>
          <p:cNvSpPr>
            <a:spLocks noChangeArrowheads="1"/>
          </p:cNvSpPr>
          <p:nvPr/>
        </p:nvSpPr>
        <p:spPr bwMode="auto">
          <a:xfrm>
            <a:off x="1042988" y="6308725"/>
            <a:ext cx="21240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Insolubles en micelas</a:t>
            </a:r>
          </a:p>
        </p:txBody>
      </p:sp>
      <p:sp>
        <p:nvSpPr>
          <p:cNvPr id="43140" name="Rectangle 132"/>
          <p:cNvSpPr>
            <a:spLocks noChangeArrowheads="1"/>
          </p:cNvSpPr>
          <p:nvPr/>
        </p:nvSpPr>
        <p:spPr bwMode="auto">
          <a:xfrm>
            <a:off x="4365625" y="5589588"/>
            <a:ext cx="2443163" cy="430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Monoglicéridos</a:t>
            </a:r>
          </a:p>
        </p:txBody>
      </p:sp>
      <p:grpSp>
        <p:nvGrpSpPr>
          <p:cNvPr id="43146" name="Group 138"/>
          <p:cNvGrpSpPr>
            <a:grpSpLocks/>
          </p:cNvGrpSpPr>
          <p:nvPr/>
        </p:nvGrpSpPr>
        <p:grpSpPr bwMode="auto">
          <a:xfrm>
            <a:off x="7051675" y="5373688"/>
            <a:ext cx="2054225" cy="690562"/>
            <a:chOff x="4442" y="3357"/>
            <a:chExt cx="1294" cy="435"/>
          </a:xfrm>
        </p:grpSpPr>
        <p:grpSp>
          <p:nvGrpSpPr>
            <p:cNvPr id="43145" name="Group 137"/>
            <p:cNvGrpSpPr>
              <a:grpSpLocks/>
            </p:cNvGrpSpPr>
            <p:nvPr/>
          </p:nvGrpSpPr>
          <p:grpSpPr bwMode="auto">
            <a:xfrm>
              <a:off x="4442" y="3357"/>
              <a:ext cx="1294" cy="435"/>
              <a:chOff x="4442" y="3357"/>
              <a:chExt cx="1294" cy="435"/>
            </a:xfrm>
          </p:grpSpPr>
          <p:grpSp>
            <p:nvGrpSpPr>
              <p:cNvPr id="43139" name="Group 131"/>
              <p:cNvGrpSpPr>
                <a:grpSpLocks/>
              </p:cNvGrpSpPr>
              <p:nvPr/>
            </p:nvGrpSpPr>
            <p:grpSpPr bwMode="auto">
              <a:xfrm>
                <a:off x="4442" y="3357"/>
                <a:ext cx="1294" cy="435"/>
                <a:chOff x="4442" y="3357"/>
                <a:chExt cx="1294" cy="435"/>
              </a:xfrm>
            </p:grpSpPr>
            <p:sp>
              <p:nvSpPr>
                <p:cNvPr id="43082" name="Rectangle 74"/>
                <p:cNvSpPr>
                  <a:spLocks noChangeArrowheads="1"/>
                </p:cNvSpPr>
                <p:nvPr/>
              </p:nvSpPr>
              <p:spPr bwMode="auto">
                <a:xfrm>
                  <a:off x="4442" y="3552"/>
                  <a:ext cx="432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102" name="Rectangle 94"/>
                <p:cNvSpPr>
                  <a:spLocks noChangeArrowheads="1"/>
                </p:cNvSpPr>
                <p:nvPr/>
              </p:nvSpPr>
              <p:spPr bwMode="auto">
                <a:xfrm>
                  <a:off x="4916" y="3561"/>
                  <a:ext cx="50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107" name="Rectangle 99"/>
                <p:cNvSpPr>
                  <a:spLocks noChangeArrowheads="1"/>
                </p:cNvSpPr>
                <p:nvPr/>
              </p:nvSpPr>
              <p:spPr bwMode="auto">
                <a:xfrm>
                  <a:off x="4733" y="3357"/>
                  <a:ext cx="17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109" name="Rectangle 101"/>
                <p:cNvSpPr>
                  <a:spLocks noChangeArrowheads="1"/>
                </p:cNvSpPr>
                <p:nvPr/>
              </p:nvSpPr>
              <p:spPr bwMode="auto">
                <a:xfrm>
                  <a:off x="5387" y="3580"/>
                  <a:ext cx="349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CH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3</a:t>
                  </a:r>
                  <a:endPara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</p:grpSp>
          <p:sp>
            <p:nvSpPr>
              <p:cNvPr id="43101" name="Rectangle 93"/>
              <p:cNvSpPr>
                <a:spLocks noChangeArrowheads="1"/>
              </p:cNvSpPr>
              <p:nvPr/>
            </p:nvSpPr>
            <p:spPr bwMode="auto">
              <a:xfrm>
                <a:off x="4727" y="3551"/>
                <a:ext cx="208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</a:t>
                </a:r>
              </a:p>
            </p:txBody>
          </p:sp>
          <p:sp>
            <p:nvSpPr>
              <p:cNvPr id="43108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5386" y="3620"/>
                <a:ext cx="0" cy="7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43103" name="Line 95"/>
            <p:cNvSpPr>
              <a:spLocks noChangeShapeType="1"/>
            </p:cNvSpPr>
            <p:nvPr/>
          </p:nvSpPr>
          <p:spPr bwMode="auto">
            <a:xfrm rot="5400000" flipV="1">
              <a:off x="4919" y="3614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43104" name="Line 96"/>
            <p:cNvSpPr>
              <a:spLocks noChangeShapeType="1"/>
            </p:cNvSpPr>
            <p:nvPr/>
          </p:nvSpPr>
          <p:spPr bwMode="auto">
            <a:xfrm rot="5400000" flipV="1">
              <a:off x="4740" y="3609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43105" name="Line 97"/>
            <p:cNvSpPr>
              <a:spLocks noChangeShapeType="1"/>
            </p:cNvSpPr>
            <p:nvPr/>
          </p:nvSpPr>
          <p:spPr bwMode="auto">
            <a:xfrm>
              <a:off x="4818" y="3518"/>
              <a:ext cx="1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43106" name="Line 98"/>
            <p:cNvSpPr>
              <a:spLocks noChangeShapeType="1"/>
            </p:cNvSpPr>
            <p:nvPr/>
          </p:nvSpPr>
          <p:spPr bwMode="auto">
            <a:xfrm flipH="1">
              <a:off x="4853" y="3517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  <p:sp>
        <p:nvSpPr>
          <p:cNvPr id="43159" name="Rectangle 151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grpSp>
        <p:nvGrpSpPr>
          <p:cNvPr id="43186" name="Group 178"/>
          <p:cNvGrpSpPr>
            <a:grpSpLocks/>
          </p:cNvGrpSpPr>
          <p:nvPr/>
        </p:nvGrpSpPr>
        <p:grpSpPr bwMode="auto">
          <a:xfrm>
            <a:off x="250825" y="2997200"/>
            <a:ext cx="2740025" cy="3238500"/>
            <a:chOff x="158" y="1979"/>
            <a:chExt cx="1726" cy="2040"/>
          </a:xfrm>
        </p:grpSpPr>
        <p:sp>
          <p:nvSpPr>
            <p:cNvPr id="43055" name="Rectangle 47"/>
            <p:cNvSpPr>
              <a:spLocks noChangeArrowheads="1"/>
            </p:cNvSpPr>
            <p:nvPr/>
          </p:nvSpPr>
          <p:spPr bwMode="auto">
            <a:xfrm>
              <a:off x="773" y="2811"/>
              <a:ext cx="177" cy="212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rPr>
                <a:t>O</a:t>
              </a:r>
            </a:p>
          </p:txBody>
        </p:sp>
        <p:grpSp>
          <p:nvGrpSpPr>
            <p:cNvPr id="43185" name="Group 177"/>
            <p:cNvGrpSpPr>
              <a:grpSpLocks/>
            </p:cNvGrpSpPr>
            <p:nvPr/>
          </p:nvGrpSpPr>
          <p:grpSpPr bwMode="auto">
            <a:xfrm>
              <a:off x="158" y="1979"/>
              <a:ext cx="1726" cy="2040"/>
              <a:chOff x="158" y="1980"/>
              <a:chExt cx="1726" cy="2040"/>
            </a:xfrm>
          </p:grpSpPr>
          <p:sp>
            <p:nvSpPr>
              <p:cNvPr id="43057" name="Rectangle 49"/>
              <p:cNvSpPr>
                <a:spLocks noChangeArrowheads="1"/>
              </p:cNvSpPr>
              <p:nvPr/>
            </p:nvSpPr>
            <p:spPr bwMode="auto">
              <a:xfrm>
                <a:off x="1518" y="2977"/>
                <a:ext cx="349" cy="21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CH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3</a:t>
                </a:r>
                <a:endParaRPr lang="en-US" altLang="en-US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</p:txBody>
          </p:sp>
          <p:sp>
            <p:nvSpPr>
              <p:cNvPr id="43171" name="Rectangle 163"/>
              <p:cNvSpPr>
                <a:spLocks noChangeArrowheads="1"/>
              </p:cNvSpPr>
              <p:nvPr/>
            </p:nvSpPr>
            <p:spPr bwMode="auto">
              <a:xfrm>
                <a:off x="1019" y="2977"/>
                <a:ext cx="547" cy="21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(CH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2</a:t>
                </a:r>
                <a:r>
                  <a:rPr lang="en-US" alt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)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n</a:t>
                </a:r>
                <a:endParaRPr lang="en-US" altLang="en-US" sz="16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</p:txBody>
          </p:sp>
          <p:sp>
            <p:nvSpPr>
              <p:cNvPr id="43172" name="Line 164"/>
              <p:cNvSpPr>
                <a:spLocks noChangeShapeType="1"/>
              </p:cNvSpPr>
              <p:nvPr/>
            </p:nvSpPr>
            <p:spPr bwMode="auto">
              <a:xfrm rot="5400000" flipV="1">
                <a:off x="1480" y="3030"/>
                <a:ext cx="0" cy="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grpSp>
            <p:nvGrpSpPr>
              <p:cNvPr id="43184" name="Group 176"/>
              <p:cNvGrpSpPr>
                <a:grpSpLocks/>
              </p:cNvGrpSpPr>
              <p:nvPr/>
            </p:nvGrpSpPr>
            <p:grpSpPr bwMode="auto">
              <a:xfrm>
                <a:off x="158" y="1980"/>
                <a:ext cx="1726" cy="2040"/>
                <a:chOff x="158" y="1980"/>
                <a:chExt cx="1726" cy="2040"/>
              </a:xfrm>
            </p:grpSpPr>
            <p:sp>
              <p:nvSpPr>
                <p:cNvPr id="43021" name="Rectangle 13"/>
                <p:cNvSpPr>
                  <a:spLocks noChangeArrowheads="1"/>
                </p:cNvSpPr>
                <p:nvPr/>
              </p:nvSpPr>
              <p:spPr bwMode="auto">
                <a:xfrm>
                  <a:off x="362" y="3218"/>
                  <a:ext cx="190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H</a:t>
                  </a:r>
                </a:p>
              </p:txBody>
            </p:sp>
            <p:sp>
              <p:nvSpPr>
                <p:cNvPr id="43020" name="Rectangle 12"/>
                <p:cNvSpPr>
                  <a:spLocks noChangeArrowheads="1"/>
                </p:cNvSpPr>
                <p:nvPr/>
              </p:nvSpPr>
              <p:spPr bwMode="auto">
                <a:xfrm>
                  <a:off x="353" y="3001"/>
                  <a:ext cx="208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C</a:t>
                  </a:r>
                </a:p>
              </p:txBody>
            </p:sp>
            <p:sp>
              <p:nvSpPr>
                <p:cNvPr id="43022" name="Line 14"/>
                <p:cNvSpPr>
                  <a:spLocks noChangeShapeType="1"/>
                </p:cNvSpPr>
                <p:nvPr/>
              </p:nvSpPr>
              <p:spPr bwMode="auto">
                <a:xfrm>
                  <a:off x="464" y="3165"/>
                  <a:ext cx="0" cy="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25" name="Rectangle 17"/>
                <p:cNvSpPr>
                  <a:spLocks noChangeArrowheads="1"/>
                </p:cNvSpPr>
                <p:nvPr/>
              </p:nvSpPr>
              <p:spPr bwMode="auto">
                <a:xfrm>
                  <a:off x="163" y="3007"/>
                  <a:ext cx="190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H</a:t>
                  </a:r>
                </a:p>
              </p:txBody>
            </p:sp>
            <p:sp>
              <p:nvSpPr>
                <p:cNvPr id="43026" name="Line 1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362" y="3061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30" name="Rectangle 22"/>
                <p:cNvSpPr>
                  <a:spLocks noChangeArrowheads="1"/>
                </p:cNvSpPr>
                <p:nvPr/>
              </p:nvSpPr>
              <p:spPr bwMode="auto">
                <a:xfrm>
                  <a:off x="600" y="3006"/>
                  <a:ext cx="178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049" name="Rectangle 41"/>
                <p:cNvSpPr>
                  <a:spLocks noChangeArrowheads="1"/>
                </p:cNvSpPr>
                <p:nvPr/>
              </p:nvSpPr>
              <p:spPr bwMode="auto">
                <a:xfrm>
                  <a:off x="767" y="3005"/>
                  <a:ext cx="208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C</a:t>
                  </a:r>
                </a:p>
              </p:txBody>
            </p:sp>
            <p:sp>
              <p:nvSpPr>
                <p:cNvPr id="43051" name="Line 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59" y="306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23" name="Line 1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567" y="3057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54" name="Line 46"/>
                <p:cNvSpPr>
                  <a:spLocks noChangeShapeType="1"/>
                </p:cNvSpPr>
                <p:nvPr/>
              </p:nvSpPr>
              <p:spPr bwMode="auto">
                <a:xfrm flipH="1">
                  <a:off x="893" y="2984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grpSp>
              <p:nvGrpSpPr>
                <p:cNvPr id="43178" name="Group 170"/>
                <p:cNvGrpSpPr>
                  <a:grpSpLocks/>
                </p:cNvGrpSpPr>
                <p:nvPr/>
              </p:nvGrpSpPr>
              <p:grpSpPr bwMode="auto">
                <a:xfrm>
                  <a:off x="158" y="1980"/>
                  <a:ext cx="1726" cy="2040"/>
                  <a:chOff x="295" y="1843"/>
                  <a:chExt cx="1726" cy="2040"/>
                </a:xfrm>
              </p:grpSpPr>
              <p:sp>
                <p:nvSpPr>
                  <p:cNvPr id="43048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655" y="2478"/>
                    <a:ext cx="349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CH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3</a:t>
                    </a:r>
                    <a:endPara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4304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6" y="2478"/>
                    <a:ext cx="208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</a:t>
                    </a:r>
                  </a:p>
                </p:txBody>
              </p:sp>
              <p:sp>
                <p:nvSpPr>
                  <p:cNvPr id="43046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899" y="2273"/>
                    <a:ext cx="177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/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O</a:t>
                    </a:r>
                  </a:p>
                </p:txBody>
              </p:sp>
              <p:sp>
                <p:nvSpPr>
                  <p:cNvPr id="43042" name="Line 3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1096" y="2520"/>
                    <a:ext cx="0" cy="77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43043" name="Line 35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908" y="2539"/>
                    <a:ext cx="0" cy="77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43044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986" y="2447"/>
                    <a:ext cx="1" cy="77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43045" name="Line 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21" y="2446"/>
                    <a:ext cx="0" cy="77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sp>
                <p:nvSpPr>
                  <p:cNvPr id="43170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1156" y="2478"/>
                    <a:ext cx="547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/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(CH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2</a:t>
                    </a: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)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n</a:t>
                    </a:r>
                    <a:endPara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43173" name="Line 165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1617" y="2530"/>
                    <a:ext cx="0" cy="7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grpSp>
                <p:nvGrpSpPr>
                  <p:cNvPr id="43177" name="Group 169"/>
                  <p:cNvGrpSpPr>
                    <a:grpSpLocks/>
                  </p:cNvGrpSpPr>
                  <p:nvPr/>
                </p:nvGrpSpPr>
                <p:grpSpPr bwMode="auto">
                  <a:xfrm>
                    <a:off x="295" y="1843"/>
                    <a:ext cx="1726" cy="2040"/>
                    <a:chOff x="295" y="1843"/>
                    <a:chExt cx="1726" cy="2040"/>
                  </a:xfrm>
                </p:grpSpPr>
                <p:sp>
                  <p:nvSpPr>
                    <p:cNvPr id="43037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09" y="1843"/>
                      <a:ext cx="17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O</a:t>
                      </a:r>
                    </a:p>
                  </p:txBody>
                </p:sp>
                <p:sp>
                  <p:nvSpPr>
                    <p:cNvPr id="43032" name="Rectangl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00" y="2066"/>
                      <a:ext cx="547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(CH</a:t>
                      </a:r>
                      <a:r>
                        <a:rPr lang="en-US" altLang="en-US" sz="1600" b="1" baseline="-25000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2</a:t>
                      </a:r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)</a:t>
                      </a:r>
                      <a:r>
                        <a:rPr lang="en-US" altLang="en-US" sz="1600" b="1" baseline="-25000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n</a:t>
                      </a:r>
                      <a:endPara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endParaRPr>
                    </a:p>
                  </p:txBody>
                </p:sp>
                <p:sp>
                  <p:nvSpPr>
                    <p:cNvPr id="43038" name="Line 30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1563" y="2137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43039" name="Rectangle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65" y="2069"/>
                      <a:ext cx="349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CH</a:t>
                      </a:r>
                      <a:r>
                        <a:rPr lang="en-US" altLang="en-US" sz="1600" b="1" baseline="-25000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3</a:t>
                      </a:r>
                      <a:endPara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endParaRPr>
                    </a:p>
                  </p:txBody>
                </p:sp>
                <p:sp>
                  <p:nvSpPr>
                    <p:cNvPr id="43035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85" y="2025"/>
                      <a:ext cx="1" cy="64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43036" name="Line 2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021" y="2024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43031" name="Rectangle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03" y="2068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grpSp>
                  <p:nvGrpSpPr>
                    <p:cNvPr id="43176" name="Group 1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5" y="1859"/>
                      <a:ext cx="1726" cy="2024"/>
                      <a:chOff x="295" y="1859"/>
                      <a:chExt cx="1726" cy="2024"/>
                    </a:xfrm>
                  </p:grpSpPr>
                  <p:sp>
                    <p:nvSpPr>
                      <p:cNvPr id="43029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23" y="2464"/>
                        <a:ext cx="17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O</a:t>
                        </a:r>
                      </a:p>
                    </p:txBody>
                  </p:sp>
                  <p:sp>
                    <p:nvSpPr>
                      <p:cNvPr id="43013" name="Rectangle 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95" y="2471"/>
                        <a:ext cx="190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H</a:t>
                        </a:r>
                      </a:p>
                    </p:txBody>
                  </p:sp>
                  <p:sp>
                    <p:nvSpPr>
                      <p:cNvPr id="43010" name="Rectangle 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9" y="2462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  <p:sp>
                    <p:nvSpPr>
                      <p:cNvPr id="43016" name="Line 8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718" y="2520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43017" name="Line 9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506" y="2548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grpSp>
                    <p:nvGrpSpPr>
                      <p:cNvPr id="43175" name="Group 16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6" y="1859"/>
                        <a:ext cx="1725" cy="2024"/>
                        <a:chOff x="296" y="1859"/>
                        <a:chExt cx="1725" cy="2024"/>
                      </a:xfrm>
                    </p:grpSpPr>
                    <p:sp>
                      <p:nvSpPr>
                        <p:cNvPr id="43116" name="Rectangle 10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48" y="3612"/>
                          <a:ext cx="1273" cy="27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 eaLnBrk="0" hangingPunct="0">
                            <a:lnSpc>
                              <a:spcPct val="90000"/>
                            </a:lnSpc>
                          </a:pPr>
                          <a:r>
                            <a:rPr lang="en-US" altLang="en-US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Arial" charset="0"/>
                            </a:rPr>
                            <a:t>Triglicéridos</a:t>
                          </a:r>
                        </a:p>
                      </p:txBody>
                    </p:sp>
                    <p:sp>
                      <p:nvSpPr>
                        <p:cNvPr id="43012" name="Rectangle 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00" y="2066"/>
                          <a:ext cx="17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3011" name="Rectangle 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98" y="2083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sp>
                      <p:nvSpPr>
                        <p:cNvPr id="43019" name="Rectangle 1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06" y="1859"/>
                          <a:ext cx="190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H</a:t>
                          </a:r>
                        </a:p>
                      </p:txBody>
                    </p:sp>
                    <p:sp>
                      <p:nvSpPr>
                        <p:cNvPr id="43027" name="Rectangle 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96" y="2069"/>
                          <a:ext cx="190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H</a:t>
                          </a:r>
                        </a:p>
                      </p:txBody>
                    </p:sp>
                    <p:sp>
                      <p:nvSpPr>
                        <p:cNvPr id="43028" name="Line 2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478" y="2108"/>
                          <a:ext cx="0" cy="93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14" name="Line 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93" y="2023"/>
                          <a:ext cx="0" cy="89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18" name="Line 1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691" y="2119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34" name="Line 2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916" y="2127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</p:grpSp>
                  <p:sp>
                    <p:nvSpPr>
                      <p:cNvPr id="43167" name="Line 1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12" y="2251"/>
                        <a:ext cx="0" cy="226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43168" name="Line 1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12" y="2660"/>
                        <a:ext cx="0" cy="226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s-PE"/>
                      </a:p>
                    </p:txBody>
                  </p:sp>
                </p:grpSp>
                <p:sp>
                  <p:nvSpPr>
                    <p:cNvPr id="43033" name="Line 25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1095" y="2132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</p:grpSp>
            <p:sp>
              <p:nvSpPr>
                <p:cNvPr id="43052" name="Line 4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771" y="307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183" name="Line 175"/>
                <p:cNvSpPr>
                  <a:spLocks noChangeShapeType="1"/>
                </p:cNvSpPr>
                <p:nvPr/>
              </p:nvSpPr>
              <p:spPr bwMode="auto">
                <a:xfrm flipH="1">
                  <a:off x="861" y="2976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</p:grpSp>
      </p:grpSp>
      <p:grpSp>
        <p:nvGrpSpPr>
          <p:cNvPr id="136" name="135 Grupo"/>
          <p:cNvGrpSpPr/>
          <p:nvPr/>
        </p:nvGrpSpPr>
        <p:grpSpPr>
          <a:xfrm>
            <a:off x="3348038" y="2060575"/>
            <a:ext cx="4298950" cy="3384550"/>
            <a:chOff x="3348038" y="2060575"/>
            <a:chExt cx="4298950" cy="3384550"/>
          </a:xfrm>
        </p:grpSpPr>
        <p:sp>
          <p:nvSpPr>
            <p:cNvPr id="43141" name="Line 133"/>
            <p:cNvSpPr>
              <a:spLocks noChangeShapeType="1"/>
            </p:cNvSpPr>
            <p:nvPr/>
          </p:nvSpPr>
          <p:spPr bwMode="auto">
            <a:xfrm>
              <a:off x="3348038" y="4941888"/>
              <a:ext cx="16557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grpSp>
          <p:nvGrpSpPr>
            <p:cNvPr id="43163" name="Group 155"/>
            <p:cNvGrpSpPr>
              <a:grpSpLocks/>
            </p:cNvGrpSpPr>
            <p:nvPr/>
          </p:nvGrpSpPr>
          <p:grpSpPr bwMode="auto">
            <a:xfrm>
              <a:off x="4859338" y="3852863"/>
              <a:ext cx="2787650" cy="1592262"/>
              <a:chOff x="3061" y="2427"/>
              <a:chExt cx="1756" cy="1003"/>
            </a:xfrm>
          </p:grpSpPr>
          <p:grpSp>
            <p:nvGrpSpPr>
              <p:cNvPr id="43161" name="Group 153"/>
              <p:cNvGrpSpPr>
                <a:grpSpLocks/>
              </p:cNvGrpSpPr>
              <p:nvPr/>
            </p:nvGrpSpPr>
            <p:grpSpPr bwMode="auto">
              <a:xfrm>
                <a:off x="3061" y="2427"/>
                <a:ext cx="1756" cy="1003"/>
                <a:chOff x="3061" y="2427"/>
                <a:chExt cx="1756" cy="1003"/>
              </a:xfrm>
            </p:grpSpPr>
            <p:grpSp>
              <p:nvGrpSpPr>
                <p:cNvPr id="43158" name="Group 150"/>
                <p:cNvGrpSpPr>
                  <a:grpSpLocks/>
                </p:cNvGrpSpPr>
                <p:nvPr/>
              </p:nvGrpSpPr>
              <p:grpSpPr bwMode="auto">
                <a:xfrm>
                  <a:off x="3061" y="2427"/>
                  <a:ext cx="1756" cy="1003"/>
                  <a:chOff x="3061" y="2427"/>
                  <a:chExt cx="1756" cy="1003"/>
                </a:xfrm>
              </p:grpSpPr>
              <p:grpSp>
                <p:nvGrpSpPr>
                  <p:cNvPr id="43149" name="Group 141"/>
                  <p:cNvGrpSpPr>
                    <a:grpSpLocks/>
                  </p:cNvGrpSpPr>
                  <p:nvPr/>
                </p:nvGrpSpPr>
                <p:grpSpPr bwMode="auto">
                  <a:xfrm>
                    <a:off x="3061" y="2427"/>
                    <a:ext cx="1756" cy="1003"/>
                    <a:chOff x="3061" y="2428"/>
                    <a:chExt cx="1756" cy="1003"/>
                  </a:xfrm>
                </p:grpSpPr>
                <p:grpSp>
                  <p:nvGrpSpPr>
                    <p:cNvPr id="43148" name="Group 1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61" y="2428"/>
                      <a:ext cx="1756" cy="1002"/>
                      <a:chOff x="3061" y="2432"/>
                      <a:chExt cx="1756" cy="1002"/>
                    </a:xfrm>
                  </p:grpSpPr>
                  <p:grpSp>
                    <p:nvGrpSpPr>
                      <p:cNvPr id="43147" name="Group 13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1" y="2432"/>
                        <a:ext cx="1756" cy="1002"/>
                        <a:chOff x="3061" y="2432"/>
                        <a:chExt cx="1756" cy="1002"/>
                      </a:xfrm>
                    </p:grpSpPr>
                    <p:sp>
                      <p:nvSpPr>
                        <p:cNvPr id="43063" name="Rectangle 5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64" y="2437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sp>
                      <p:nvSpPr>
                        <p:cNvPr id="43065" name="Rectangle 5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061" y="2795"/>
                          <a:ext cx="190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H</a:t>
                          </a:r>
                        </a:p>
                      </p:txBody>
                    </p:sp>
                    <p:sp>
                      <p:nvSpPr>
                        <p:cNvPr id="43092" name="Rectangle 8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710" y="2810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sp>
                      <p:nvSpPr>
                        <p:cNvPr id="43093" name="Rectangle 8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69" y="2810"/>
                          <a:ext cx="547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(CH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2</a:t>
                          </a: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)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n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098" name="Rectangle 9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696" y="2597"/>
                          <a:ext cx="199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3100" name="Rectangle 9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468" y="2810"/>
                          <a:ext cx="349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3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111" name="Rectangle 10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07" y="3203"/>
                          <a:ext cx="175" cy="231"/>
                        </a:xfrm>
                        <a:prstGeom prst="rect">
                          <a:avLst/>
                        </a:prstGeom>
                        <a:no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8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</a:t>
                          </a:r>
                        </a:p>
                      </p:txBody>
                    </p:sp>
                    <p:sp>
                      <p:nvSpPr>
                        <p:cNvPr id="43114" name="Rectangle 10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24" y="3218"/>
                          <a:ext cx="272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3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062" name="Rectangle 5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43" y="2795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sp>
                      <p:nvSpPr>
                        <p:cNvPr id="43067" name="Line 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34" y="2614"/>
                          <a:ext cx="0" cy="233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76" name="Line 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34" y="2976"/>
                          <a:ext cx="0" cy="233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95" name="Line 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4461" y="2907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94" name="Line 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917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81" name="Rectangle 7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70" y="2795"/>
                          <a:ext cx="177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3113" name="Rectangle 10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24" y="2432"/>
                          <a:ext cx="276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3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</p:grpSp>
                  <p:sp>
                    <p:nvSpPr>
                      <p:cNvPr id="43110" name="Rectangle 1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79" y="2568"/>
                        <a:ext cx="190" cy="23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8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  <a:sym typeface="Symbol" pitchFamily="18" charset="2"/>
                          </a:rPr>
                          <a:t></a:t>
                        </a:r>
                        <a:endParaRPr lang="en-US" altLang="en-US" sz="18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43112" name="Rectangle 10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34" y="2946"/>
                        <a:ext cx="186" cy="212"/>
                      </a:xfrm>
                      <a:prstGeom prst="rect">
                        <a:avLst/>
                      </a:prstGeom>
                      <a:noFill/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  <a:sym typeface="Symbol" pitchFamily="18" charset="2"/>
                          </a:rPr>
                          <a:t></a:t>
                        </a:r>
                      </a:p>
                    </p:txBody>
                  </p:sp>
                  <p:sp>
                    <p:nvSpPr>
                      <p:cNvPr id="43069" name="Line 61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3690" y="2892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43096" name="Line 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787" y="2750"/>
                        <a:ext cx="1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43097" name="Line 8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822" y="2757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43068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3463" y="2892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</p:grpSp>
                <p:sp>
                  <p:nvSpPr>
                    <p:cNvPr id="43072" name="Rectangle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56" y="3219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</p:grpSp>
              <p:sp>
                <p:nvSpPr>
                  <p:cNvPr id="43157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3107" y="3203"/>
                    <a:ext cx="181" cy="22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sp>
              <p:nvSpPr>
                <p:cNvPr id="43160" name="Rectangle 152"/>
                <p:cNvSpPr>
                  <a:spLocks noChangeArrowheads="1"/>
                </p:cNvSpPr>
                <p:nvPr/>
              </p:nvSpPr>
              <p:spPr bwMode="auto">
                <a:xfrm>
                  <a:off x="3379" y="2976"/>
                  <a:ext cx="136" cy="1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sp>
            <p:nvSpPr>
              <p:cNvPr id="43162" name="Rectangle 154"/>
              <p:cNvSpPr>
                <a:spLocks noChangeArrowheads="1"/>
              </p:cNvSpPr>
              <p:nvPr/>
            </p:nvSpPr>
            <p:spPr bwMode="auto">
              <a:xfrm>
                <a:off x="3379" y="2659"/>
                <a:ext cx="181" cy="9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43187" name="Text Box 179"/>
            <p:cNvSpPr txBox="1">
              <a:spLocks noChangeArrowheads="1"/>
            </p:cNvSpPr>
            <p:nvPr/>
          </p:nvSpPr>
          <p:spPr bwMode="auto">
            <a:xfrm>
              <a:off x="4356100" y="2060575"/>
              <a:ext cx="1368425" cy="466725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i="1"/>
                <a:t>Esterasa</a:t>
              </a:r>
            </a:p>
          </p:txBody>
        </p:sp>
        <p:sp>
          <p:nvSpPr>
            <p:cNvPr id="43189" name="Freeform 181"/>
            <p:cNvSpPr>
              <a:spLocks/>
            </p:cNvSpPr>
            <p:nvPr/>
          </p:nvSpPr>
          <p:spPr bwMode="auto">
            <a:xfrm>
              <a:off x="4716463" y="2492375"/>
              <a:ext cx="485775" cy="204152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862"/>
                </a:cxn>
                <a:cxn ang="0">
                  <a:pos x="265" y="1225"/>
                </a:cxn>
                <a:cxn ang="0">
                  <a:pos x="285" y="1230"/>
                </a:cxn>
              </a:cxnLst>
              <a:rect l="0" t="0" r="r" b="b"/>
              <a:pathLst>
                <a:path w="306" h="1286">
                  <a:moveTo>
                    <a:pt x="38" y="0"/>
                  </a:moveTo>
                  <a:cubicBezTo>
                    <a:pt x="19" y="329"/>
                    <a:pt x="0" y="658"/>
                    <a:pt x="38" y="862"/>
                  </a:cubicBezTo>
                  <a:cubicBezTo>
                    <a:pt x="76" y="1066"/>
                    <a:pt x="224" y="1164"/>
                    <a:pt x="265" y="1225"/>
                  </a:cubicBezTo>
                  <a:cubicBezTo>
                    <a:pt x="306" y="1286"/>
                    <a:pt x="281" y="1229"/>
                    <a:pt x="285" y="1230"/>
                  </a:cubicBezTo>
                </a:path>
              </a:pathLst>
            </a:cu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43190" name="Text Box 182"/>
            <p:cNvSpPr txBox="1">
              <a:spLocks noChangeArrowheads="1"/>
            </p:cNvSpPr>
            <p:nvPr/>
          </p:nvSpPr>
          <p:spPr bwMode="auto">
            <a:xfrm>
              <a:off x="5219700" y="3789363"/>
              <a:ext cx="1081088" cy="3365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>
                  <a:latin typeface="Arial Black" pitchFamily="34" charset="0"/>
                </a:rPr>
                <a:t>CH</a:t>
              </a:r>
              <a:r>
                <a:rPr lang="es-ES_tradnl" sz="1600" baseline="-25000">
                  <a:latin typeface="Arial Black" pitchFamily="34" charset="0"/>
                </a:rPr>
                <a:t>2</a:t>
              </a:r>
              <a:r>
                <a:rPr lang="es-ES_tradnl" sz="1600">
                  <a:latin typeface="Arial Black" pitchFamily="34" charset="0"/>
                </a:rPr>
                <a:t>OH</a:t>
              </a:r>
            </a:p>
          </p:txBody>
        </p:sp>
        <p:sp>
          <p:nvSpPr>
            <p:cNvPr id="43191" name="Text Box 183"/>
            <p:cNvSpPr txBox="1">
              <a:spLocks noChangeArrowheads="1"/>
            </p:cNvSpPr>
            <p:nvPr/>
          </p:nvSpPr>
          <p:spPr bwMode="auto">
            <a:xfrm>
              <a:off x="5148263" y="5084763"/>
              <a:ext cx="1081087" cy="3365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>
                  <a:latin typeface="Arial Black" pitchFamily="34" charset="0"/>
                </a:rPr>
                <a:t>CH</a:t>
              </a:r>
              <a:r>
                <a:rPr lang="es-ES_tradnl" sz="1600" baseline="-25000">
                  <a:latin typeface="Arial Black" pitchFamily="34" charset="0"/>
                </a:rPr>
                <a:t>2</a:t>
              </a:r>
              <a:r>
                <a:rPr lang="es-ES_tradnl" sz="1600">
                  <a:latin typeface="Arial Black" pitchFamily="34" charset="0"/>
                </a:rPr>
                <a:t>OH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7" grpId="0"/>
      <p:bldP spid="43115" grpId="0"/>
      <p:bldP spid="43118" grpId="0" animBg="1"/>
      <p:bldP spid="43120" grpId="0"/>
      <p:bldP spid="43119" grpId="0"/>
      <p:bldP spid="431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33375"/>
            <a:ext cx="7772400" cy="874713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_tradnl" sz="3200" b="1"/>
              <a:t>Digestion de Fosfolípidos</a:t>
            </a:r>
            <a:endParaRPr lang="es-ES_tradnl" sz="3200" b="1" baseline="-25000"/>
          </a:p>
        </p:txBody>
      </p:sp>
      <p:grpSp>
        <p:nvGrpSpPr>
          <p:cNvPr id="87051" name="Group 11"/>
          <p:cNvGrpSpPr>
            <a:grpSpLocks/>
          </p:cNvGrpSpPr>
          <p:nvPr/>
        </p:nvGrpSpPr>
        <p:grpSpPr bwMode="auto">
          <a:xfrm>
            <a:off x="1403350" y="2852738"/>
            <a:ext cx="5400675" cy="2389187"/>
            <a:chOff x="385" y="1071"/>
            <a:chExt cx="3402" cy="1505"/>
          </a:xfrm>
        </p:grpSpPr>
        <p:pic>
          <p:nvPicPr>
            <p:cNvPr id="87045" name="Picture 5" descr="fi19p5"/>
            <p:cNvPicPr>
              <a:picLocks noChangeAspect="1" noChangeArrowheads="1"/>
            </p:cNvPicPr>
            <p:nvPr/>
          </p:nvPicPr>
          <p:blipFill>
            <a:blip r:embed="rId2">
              <a:lum bright="-36000" contrast="48000"/>
            </a:blip>
            <a:srcRect l="4770" t="76811" r="17635"/>
            <a:stretch>
              <a:fillRect/>
            </a:stretch>
          </p:blipFill>
          <p:spPr bwMode="auto">
            <a:xfrm>
              <a:off x="385" y="1071"/>
              <a:ext cx="3402" cy="1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047" name="Text Box 7"/>
            <p:cNvSpPr txBox="1">
              <a:spLocks noChangeArrowheads="1"/>
            </p:cNvSpPr>
            <p:nvPr/>
          </p:nvSpPr>
          <p:spPr bwMode="auto">
            <a:xfrm>
              <a:off x="975" y="2341"/>
              <a:ext cx="2087" cy="231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1">
                  <a:latin typeface="Arial" charset="0"/>
                  <a:cs typeface="Arial" charset="0"/>
                </a:rPr>
                <a:t>Fosfatidilcolina (Lecitina)</a:t>
              </a:r>
            </a:p>
          </p:txBody>
        </p:sp>
      </p:grpSp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684213" y="5661025"/>
            <a:ext cx="16557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>
                <a:solidFill>
                  <a:schemeClr val="accent2"/>
                </a:solidFill>
              </a:rPr>
              <a:t>Esterasas</a:t>
            </a:r>
            <a:endParaRPr lang="es-ES_tradnl" b="1" i="1" baseline="-25000">
              <a:solidFill>
                <a:schemeClr val="accent2"/>
              </a:solidFill>
            </a:endParaRPr>
          </a:p>
        </p:txBody>
      </p:sp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4067175" y="5734050"/>
            <a:ext cx="1727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>
                <a:solidFill>
                  <a:schemeClr val="accent2"/>
                </a:solidFill>
              </a:rPr>
              <a:t>Fosfatasas</a:t>
            </a:r>
            <a:endParaRPr lang="es-ES_tradnl" b="1" i="1" baseline="-25000">
              <a:solidFill>
                <a:schemeClr val="accent2"/>
              </a:solidFill>
            </a:endParaRPr>
          </a:p>
        </p:txBody>
      </p:sp>
      <p:grpSp>
        <p:nvGrpSpPr>
          <p:cNvPr id="87058" name="Group 18"/>
          <p:cNvGrpSpPr>
            <a:grpSpLocks/>
          </p:cNvGrpSpPr>
          <p:nvPr/>
        </p:nvGrpSpPr>
        <p:grpSpPr bwMode="auto">
          <a:xfrm>
            <a:off x="2195513" y="1881188"/>
            <a:ext cx="2232025" cy="2087562"/>
            <a:chOff x="1383" y="1185"/>
            <a:chExt cx="1406" cy="1315"/>
          </a:xfrm>
        </p:grpSpPr>
        <p:sp>
          <p:nvSpPr>
            <p:cNvPr id="87053" name="Text Box 13"/>
            <p:cNvSpPr txBox="1">
              <a:spLocks noChangeArrowheads="1"/>
            </p:cNvSpPr>
            <p:nvPr/>
          </p:nvSpPr>
          <p:spPr bwMode="auto">
            <a:xfrm>
              <a:off x="1383" y="1185"/>
              <a:ext cx="140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 i="1">
                  <a:solidFill>
                    <a:schemeClr val="accent2"/>
                  </a:solidFill>
                </a:rPr>
                <a:t>Fosfolipasa A</a:t>
              </a:r>
              <a:r>
                <a:rPr lang="es-ES_tradnl" b="1" i="1" baseline="-25000">
                  <a:solidFill>
                    <a:schemeClr val="accent2"/>
                  </a:solidFill>
                </a:rPr>
                <a:t>2</a:t>
              </a:r>
            </a:p>
          </p:txBody>
        </p:sp>
        <p:sp>
          <p:nvSpPr>
            <p:cNvPr id="87056" name="Freeform 16"/>
            <p:cNvSpPr>
              <a:spLocks/>
            </p:cNvSpPr>
            <p:nvPr/>
          </p:nvSpPr>
          <p:spPr bwMode="auto">
            <a:xfrm>
              <a:off x="1564" y="1502"/>
              <a:ext cx="181" cy="99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862"/>
                </a:cxn>
                <a:cxn ang="0">
                  <a:pos x="265" y="1225"/>
                </a:cxn>
                <a:cxn ang="0">
                  <a:pos x="285" y="1230"/>
                </a:cxn>
              </a:cxnLst>
              <a:rect l="0" t="0" r="r" b="b"/>
              <a:pathLst>
                <a:path w="306" h="1286">
                  <a:moveTo>
                    <a:pt x="38" y="0"/>
                  </a:moveTo>
                  <a:cubicBezTo>
                    <a:pt x="19" y="329"/>
                    <a:pt x="0" y="658"/>
                    <a:pt x="38" y="862"/>
                  </a:cubicBezTo>
                  <a:cubicBezTo>
                    <a:pt x="76" y="1066"/>
                    <a:pt x="224" y="1164"/>
                    <a:pt x="265" y="1225"/>
                  </a:cubicBezTo>
                  <a:cubicBezTo>
                    <a:pt x="306" y="1286"/>
                    <a:pt x="281" y="1229"/>
                    <a:pt x="285" y="1230"/>
                  </a:cubicBezTo>
                </a:path>
              </a:pathLst>
            </a:cu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7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animBg="1"/>
      <p:bldP spid="87055" grpId="0" animBg="1"/>
      <p:bldP spid="870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27088" y="260350"/>
            <a:ext cx="7489825" cy="896938"/>
          </a:xfrm>
          <a:prstGeom prst="rect">
            <a:avLst/>
          </a:prstGeom>
          <a:gradFill rotWithShape="1">
            <a:gsLst>
              <a:gs pos="0">
                <a:srgbClr val="CCECFF">
                  <a:gamma/>
                  <a:shade val="46275"/>
                  <a:invGamma/>
                </a:srgbClr>
              </a:gs>
              <a:gs pos="50000">
                <a:srgbClr val="CCECFF"/>
              </a:gs>
              <a:gs pos="100000">
                <a:srgbClr val="CCE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35000"/>
              </a:lnSpc>
              <a:spcBef>
                <a:spcPct val="20000"/>
              </a:spcBef>
            </a:pPr>
            <a:endParaRPr lang="es-AR" sz="3600" b="1"/>
          </a:p>
          <a:p>
            <a:pPr algn="ctr">
              <a:lnSpc>
                <a:spcPct val="35000"/>
              </a:lnSpc>
              <a:spcBef>
                <a:spcPct val="20000"/>
              </a:spcBef>
            </a:pPr>
            <a:r>
              <a:rPr lang="es-AR" sz="3600" b="1"/>
              <a:t>ABSORCIÓN DE LÍPIDOS </a:t>
            </a:r>
          </a:p>
          <a:p>
            <a:pPr algn="ctr">
              <a:lnSpc>
                <a:spcPct val="35000"/>
              </a:lnSpc>
              <a:spcBef>
                <a:spcPct val="20000"/>
              </a:spcBef>
            </a:pPr>
            <a:endParaRPr lang="es-ES" sz="3600" b="1"/>
          </a:p>
        </p:txBody>
      </p:sp>
      <p:sp>
        <p:nvSpPr>
          <p:cNvPr id="72710" name="Text Box 6" descr="20%"/>
          <p:cNvSpPr txBox="1">
            <a:spLocks noChangeArrowheads="1"/>
          </p:cNvSpPr>
          <p:nvPr/>
        </p:nvSpPr>
        <p:spPr bwMode="auto">
          <a:xfrm>
            <a:off x="611188" y="2492375"/>
            <a:ext cx="5040312" cy="1004888"/>
          </a:xfrm>
          <a:prstGeom prst="rect">
            <a:avLst/>
          </a:prstGeom>
          <a:pattFill prst="pct20">
            <a:fgClr>
              <a:srgbClr val="00CCFF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AC.GRASOS LIBRES</a:t>
            </a:r>
          </a:p>
          <a:p>
            <a:pPr>
              <a:spcBef>
                <a:spcPct val="50000"/>
              </a:spcBef>
            </a:pPr>
            <a:r>
              <a:rPr lang="es-ES_tradnl"/>
              <a:t>MONOGLICERIDOS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900113" y="1628775"/>
            <a:ext cx="67691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EN </a:t>
            </a:r>
            <a:r>
              <a:rPr lang="es-ES_tradnl" b="1"/>
              <a:t>YEYUNO</a:t>
            </a:r>
            <a:r>
              <a:rPr lang="es-ES_tradnl"/>
              <a:t> e </a:t>
            </a:r>
            <a:r>
              <a:rPr lang="es-ES_tradnl" b="1"/>
              <a:t>ILEON</a:t>
            </a:r>
            <a:r>
              <a:rPr lang="es-ES_tradnl"/>
              <a:t> POR DIFUSION PASIVA</a:t>
            </a:r>
          </a:p>
        </p:txBody>
      </p:sp>
      <p:sp>
        <p:nvSpPr>
          <p:cNvPr id="72713" name="Text Box 9" descr="20%"/>
          <p:cNvSpPr txBox="1">
            <a:spLocks noChangeArrowheads="1"/>
          </p:cNvSpPr>
          <p:nvPr/>
        </p:nvSpPr>
        <p:spPr bwMode="auto">
          <a:xfrm>
            <a:off x="684213" y="5661025"/>
            <a:ext cx="5975350" cy="457200"/>
          </a:xfrm>
          <a:prstGeom prst="rect">
            <a:avLst/>
          </a:prstGeom>
          <a:pattFill prst="pct20">
            <a:fgClr>
              <a:srgbClr val="00CCFF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Ac.Grasos de C.larga: Sistema de transporte</a:t>
            </a:r>
          </a:p>
        </p:txBody>
      </p:sp>
      <p:sp>
        <p:nvSpPr>
          <p:cNvPr id="72714" name="Text Box 10" descr="20%"/>
          <p:cNvSpPr txBox="1">
            <a:spLocks noChangeArrowheads="1"/>
          </p:cNvSpPr>
          <p:nvPr/>
        </p:nvSpPr>
        <p:spPr bwMode="auto">
          <a:xfrm>
            <a:off x="611188" y="3500438"/>
            <a:ext cx="5040312" cy="1552575"/>
          </a:xfrm>
          <a:prstGeom prst="rect">
            <a:avLst/>
          </a:prstGeom>
          <a:pattFill prst="pct20">
            <a:fgClr>
              <a:srgbClr val="00CCFF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AG CADENA LARGA</a:t>
            </a:r>
          </a:p>
          <a:p>
            <a:pPr>
              <a:spcBef>
                <a:spcPct val="50000"/>
              </a:spcBef>
            </a:pPr>
            <a:r>
              <a:rPr lang="es-ES_tradnl"/>
              <a:t>COLESTEROL</a:t>
            </a:r>
          </a:p>
          <a:p>
            <a:pPr>
              <a:spcBef>
                <a:spcPct val="50000"/>
              </a:spcBef>
            </a:pPr>
            <a:r>
              <a:rPr lang="es-ES_tradnl"/>
              <a:t> VITAMINAS LIPOSOLUBLES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 animBg="1"/>
      <p:bldP spid="72710" grpId="0" animBg="1"/>
      <p:bldP spid="72712" grpId="0" animBg="1"/>
      <p:bldP spid="72713" grpId="0" animBg="1"/>
      <p:bldP spid="727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  <a:pattFill prst="pct25">
            <a:fgClr>
              <a:srgbClr val="00CCFF"/>
            </a:fgClr>
            <a:bgClr>
              <a:schemeClr val="bg1"/>
            </a:bgClr>
          </a:pattFill>
        </p:spPr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es-ES" sz="2800"/>
              <a:t>Acidos grasos de cadena corta (6-10 C)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/>
              <a:t>		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/>
              <a:t>                     </a:t>
            </a:r>
            <a:r>
              <a:rPr lang="es-ES" sz="2800" b="1">
                <a:solidFill>
                  <a:srgbClr val="FF0000"/>
                </a:solidFill>
              </a:rPr>
              <a:t>Albúmina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 b="1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/>
              <a:t>  -  Acidos grasos de cadena larga (12-18 C)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/>
              <a:t>       </a:t>
            </a:r>
            <a:r>
              <a:rPr lang="es-ES" sz="2800" b="1">
                <a:solidFill>
                  <a:srgbClr val="FF0000"/>
                </a:solidFill>
              </a:rPr>
              <a:t>Resíntesis de TG        QM</a:t>
            </a: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/>
              <a:t>                                </a:t>
            </a:r>
          </a:p>
        </p:txBody>
      </p:sp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755650" y="476250"/>
            <a:ext cx="7489825" cy="1076325"/>
          </a:xfrm>
          <a:prstGeom prst="rect">
            <a:avLst/>
          </a:prstGeom>
          <a:gradFill rotWithShape="1">
            <a:gsLst>
              <a:gs pos="0">
                <a:srgbClr val="CCECFF">
                  <a:gamma/>
                  <a:shade val="46275"/>
                  <a:invGamma/>
                </a:srgbClr>
              </a:gs>
              <a:gs pos="50000">
                <a:srgbClr val="CCECFF"/>
              </a:gs>
              <a:gs pos="100000">
                <a:srgbClr val="CCE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3200" b="1"/>
              <a:t>DESTINO DE LOS LIPIDOS ABSORBIDOS EN EL ENTEROCITO</a:t>
            </a:r>
          </a:p>
        </p:txBody>
      </p:sp>
      <p:sp>
        <p:nvSpPr>
          <p:cNvPr id="77829" name="Oval 5"/>
          <p:cNvSpPr>
            <a:spLocks noChangeArrowheads="1"/>
          </p:cNvSpPr>
          <p:nvPr/>
        </p:nvSpPr>
        <p:spPr bwMode="auto">
          <a:xfrm>
            <a:off x="5435600" y="4941888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Linfa</a:t>
            </a:r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2051050" y="2924175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Sangre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3419475" y="2997200"/>
            <a:ext cx="0" cy="609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284663" y="3716338"/>
            <a:ext cx="12954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1908175" y="4868863"/>
            <a:ext cx="0" cy="5334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5795963" y="5661025"/>
            <a:ext cx="57467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3995738" y="5589588"/>
            <a:ext cx="5048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011863" y="3513138"/>
            <a:ext cx="1655762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" b="1"/>
              <a:t>HÍGADO</a:t>
            </a:r>
            <a:endParaRPr lang="es-ES_tradnl"/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6659563" y="5373688"/>
            <a:ext cx="15128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" b="1"/>
              <a:t>TEJIDOS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 animBg="1"/>
      <p:bldP spid="77826" grpId="0" animBg="1"/>
      <p:bldP spid="77829" grpId="0" animBg="1"/>
      <p:bldP spid="77830" grpId="0" animBg="1"/>
      <p:bldP spid="6148" grpId="0" animBg="1"/>
      <p:bldP spid="6149" grpId="0" animBg="1"/>
      <p:bldP spid="6150" grpId="0" animBg="1"/>
      <p:bldP spid="77828" grpId="0" animBg="1"/>
      <p:bldP spid="77831" grpId="0" animBg="1"/>
      <p:bldP spid="77835" grpId="0"/>
      <p:bldP spid="778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_tradnl"/>
              <a:t>Biosíntesis de Acil-Coenzima A</a:t>
            </a:r>
          </a:p>
        </p:txBody>
      </p:sp>
      <p:grpSp>
        <p:nvGrpSpPr>
          <p:cNvPr id="84999" name="Group 7"/>
          <p:cNvGrpSpPr>
            <a:grpSpLocks/>
          </p:cNvGrpSpPr>
          <p:nvPr/>
        </p:nvGrpSpPr>
        <p:grpSpPr bwMode="auto">
          <a:xfrm>
            <a:off x="900113" y="2827338"/>
            <a:ext cx="7416800" cy="457200"/>
            <a:chOff x="567" y="1661"/>
            <a:chExt cx="4672" cy="288"/>
          </a:xfrm>
        </p:grpSpPr>
        <p:sp>
          <p:nvSpPr>
            <p:cNvPr id="84996" name="Text Box 4"/>
            <p:cNvSpPr txBox="1">
              <a:spLocks noChangeArrowheads="1"/>
            </p:cNvSpPr>
            <p:nvPr/>
          </p:nvSpPr>
          <p:spPr bwMode="auto">
            <a:xfrm>
              <a:off x="567" y="1661"/>
              <a:ext cx="46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ACIDO GRASO + COA</a:t>
              </a:r>
              <a:r>
                <a:rPr lang="es-ES_tradnl" b="1">
                  <a:solidFill>
                    <a:srgbClr val="FF0000"/>
                  </a:solidFill>
                </a:rPr>
                <a:t>-</a:t>
              </a:r>
              <a:r>
                <a:rPr lang="es-ES_tradnl" b="1"/>
                <a:t>SH                    ACIL-CoA</a:t>
              </a:r>
            </a:p>
          </p:txBody>
        </p:sp>
        <p:sp>
          <p:nvSpPr>
            <p:cNvPr id="84997" name="Line 5"/>
            <p:cNvSpPr>
              <a:spLocks noChangeShapeType="1"/>
            </p:cNvSpPr>
            <p:nvPr/>
          </p:nvSpPr>
          <p:spPr bwMode="auto">
            <a:xfrm>
              <a:off x="3107" y="1842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4998" name="Text Box 6"/>
          <p:cNvSpPr txBox="1">
            <a:spLocks noChangeArrowheads="1"/>
          </p:cNvSpPr>
          <p:nvPr/>
        </p:nvSpPr>
        <p:spPr bwMode="auto">
          <a:xfrm rot="-2726431">
            <a:off x="4836319" y="2156619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i="1">
                <a:solidFill>
                  <a:schemeClr val="accent2"/>
                </a:solidFill>
              </a:rPr>
              <a:t>Tioquinasa</a:t>
            </a:r>
          </a:p>
        </p:txBody>
      </p:sp>
      <p:sp>
        <p:nvSpPr>
          <p:cNvPr id="85000" name="Text Box 8" descr="20%"/>
          <p:cNvSpPr txBox="1">
            <a:spLocks noChangeArrowheads="1"/>
          </p:cNvSpPr>
          <p:nvPr/>
        </p:nvSpPr>
        <p:spPr bwMode="auto">
          <a:xfrm>
            <a:off x="4284663" y="3357563"/>
            <a:ext cx="2376487" cy="366712"/>
          </a:xfrm>
          <a:prstGeom prst="rect">
            <a:avLst/>
          </a:prstGeom>
          <a:pattFill prst="pct20">
            <a:fgClr>
              <a:srgbClr val="FFFF99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FF0000"/>
                </a:solidFill>
              </a:rPr>
              <a:t>ATP         AMP  + PPi</a:t>
            </a:r>
          </a:p>
        </p:txBody>
      </p:sp>
      <p:sp>
        <p:nvSpPr>
          <p:cNvPr id="85001" name="AutoShape 9"/>
          <p:cNvSpPr>
            <a:spLocks noChangeArrowheads="1"/>
          </p:cNvSpPr>
          <p:nvPr/>
        </p:nvSpPr>
        <p:spPr bwMode="auto">
          <a:xfrm>
            <a:off x="5148263" y="3141663"/>
            <a:ext cx="431800" cy="287337"/>
          </a:xfrm>
          <a:prstGeom prst="curvedDownArrow">
            <a:avLst>
              <a:gd name="adj1" fmla="val 30055"/>
              <a:gd name="adj2" fmla="val 60111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grpSp>
        <p:nvGrpSpPr>
          <p:cNvPr id="85007" name="Group 15"/>
          <p:cNvGrpSpPr>
            <a:grpSpLocks/>
          </p:cNvGrpSpPr>
          <p:nvPr/>
        </p:nvGrpSpPr>
        <p:grpSpPr bwMode="auto">
          <a:xfrm>
            <a:off x="179388" y="4724400"/>
            <a:ext cx="8820150" cy="712788"/>
            <a:chOff x="113" y="2976"/>
            <a:chExt cx="5556" cy="449"/>
          </a:xfrm>
        </p:grpSpPr>
        <p:sp>
          <p:nvSpPr>
            <p:cNvPr id="85002" name="Text Box 10"/>
            <p:cNvSpPr txBox="1">
              <a:spLocks noChangeArrowheads="1"/>
            </p:cNvSpPr>
            <p:nvPr/>
          </p:nvSpPr>
          <p:spPr bwMode="auto">
            <a:xfrm>
              <a:off x="113" y="2976"/>
              <a:ext cx="5556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_tradnl"/>
                <a:t>                   O                                                        O                              </a:t>
              </a:r>
            </a:p>
            <a:p>
              <a:r>
                <a:rPr lang="es-ES_tradnl"/>
                <a:t>R-CH</a:t>
              </a:r>
              <a:r>
                <a:rPr lang="es-ES_tradnl" baseline="-25000"/>
                <a:t>2</a:t>
              </a:r>
              <a:r>
                <a:rPr lang="es-ES_tradnl"/>
                <a:t> –C</a:t>
              </a:r>
              <a:r>
                <a:rPr lang="es-ES_tradnl" b="1"/>
                <a:t>-</a:t>
              </a:r>
              <a:r>
                <a:rPr lang="es-ES_tradnl"/>
                <a:t>O</a:t>
              </a:r>
              <a:r>
                <a:rPr lang="es-ES_tradnl" baseline="30000"/>
                <a:t>- </a:t>
              </a:r>
              <a:r>
                <a:rPr lang="es-ES_tradnl"/>
                <a:t>+ CoA</a:t>
              </a:r>
              <a:r>
                <a:rPr lang="es-ES_tradnl">
                  <a:solidFill>
                    <a:srgbClr val="FF0000"/>
                  </a:solidFill>
                </a:rPr>
                <a:t>-</a:t>
              </a:r>
              <a:r>
                <a:rPr lang="es-ES_tradnl"/>
                <a:t>SH +ATP          R-CH</a:t>
              </a:r>
              <a:r>
                <a:rPr lang="es-ES_tradnl" baseline="-25000"/>
                <a:t>2</a:t>
              </a:r>
              <a:r>
                <a:rPr lang="es-ES_tradnl"/>
                <a:t> –C</a:t>
              </a:r>
              <a:r>
                <a:rPr lang="es-ES_tradnl">
                  <a:solidFill>
                    <a:srgbClr val="FF0000"/>
                  </a:solidFill>
                </a:rPr>
                <a:t>-</a:t>
              </a:r>
              <a:r>
                <a:rPr lang="es-ES_tradnl"/>
                <a:t>S-CoA + AMP + PPi</a:t>
              </a:r>
            </a:p>
          </p:txBody>
        </p:sp>
        <p:sp>
          <p:nvSpPr>
            <p:cNvPr id="85003" name="Oval 11"/>
            <p:cNvSpPr>
              <a:spLocks noChangeArrowheads="1"/>
            </p:cNvSpPr>
            <p:nvPr/>
          </p:nvSpPr>
          <p:spPr bwMode="auto">
            <a:xfrm rot="-2398726">
              <a:off x="793" y="2977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  <p:sp>
          <p:nvSpPr>
            <p:cNvPr id="85005" name="Line 13"/>
            <p:cNvSpPr>
              <a:spLocks noChangeShapeType="1"/>
            </p:cNvSpPr>
            <p:nvPr/>
          </p:nvSpPr>
          <p:spPr bwMode="auto">
            <a:xfrm>
              <a:off x="2562" y="3339"/>
              <a:ext cx="45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5006" name="Oval 14"/>
            <p:cNvSpPr>
              <a:spLocks noChangeArrowheads="1"/>
            </p:cNvSpPr>
            <p:nvPr/>
          </p:nvSpPr>
          <p:spPr bwMode="auto">
            <a:xfrm rot="-2398726">
              <a:off x="3651" y="2977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Resíntesis de TG en célula de la mucosa intestinal</a:t>
            </a:r>
          </a:p>
        </p:txBody>
      </p:sp>
      <p:sp>
        <p:nvSpPr>
          <p:cNvPr id="8195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323850" y="1981200"/>
            <a:ext cx="8351838" cy="4114800"/>
          </a:xfrm>
          <a:pattFill prst="pct25">
            <a:fgClr>
              <a:srgbClr val="00CCFF"/>
            </a:fgClr>
            <a:bgClr>
              <a:schemeClr val="bg1"/>
            </a:bgClr>
          </a:pattFill>
        </p:spPr>
        <p:txBody>
          <a:bodyPr/>
          <a:lstStyle/>
          <a:p>
            <a:pPr marL="609600" indent="-609600" algn="just">
              <a:buFontTx/>
              <a:buAutoNum type="arabicParenR"/>
            </a:pPr>
            <a:r>
              <a:rPr lang="es-ES" sz="2800"/>
              <a:t>Conversión de ácido graso libre en acil CoA</a:t>
            </a:r>
          </a:p>
          <a:p>
            <a:pPr marL="609600" indent="-609600" algn="just">
              <a:buFontTx/>
              <a:buAutoNum type="arabicParenR"/>
            </a:pPr>
            <a:r>
              <a:rPr lang="es-ES" sz="2800"/>
              <a:t>Conversión de la acil CoA en monoglicérido fosfato</a:t>
            </a:r>
          </a:p>
          <a:p>
            <a:pPr marL="609600" indent="-609600" algn="just">
              <a:buFontTx/>
              <a:buAutoNum type="arabicParenR"/>
            </a:pPr>
            <a:r>
              <a:rPr lang="es-ES" sz="2800"/>
              <a:t>Adición de un residuo acil CoA al monoglicérido- fosfato para formar un fosfodiglicérido (</a:t>
            </a:r>
            <a:r>
              <a:rPr lang="es-ES" sz="2800">
                <a:solidFill>
                  <a:schemeClr val="accent2"/>
                </a:solidFill>
              </a:rPr>
              <a:t>ácido fosfatídico</a:t>
            </a:r>
            <a:r>
              <a:rPr lang="es-ES" sz="2800"/>
              <a:t>)</a:t>
            </a:r>
          </a:p>
          <a:p>
            <a:pPr marL="609600" indent="-609600" algn="just">
              <a:buFontTx/>
              <a:buAutoNum type="arabicParenR"/>
            </a:pPr>
            <a:r>
              <a:rPr lang="es-ES" sz="2800"/>
              <a:t>Formación de TG por incorporación de otro acil CoA</a:t>
            </a:r>
          </a:p>
          <a:p>
            <a:pPr marL="609600" indent="-609600" algn="just">
              <a:buFontTx/>
              <a:buNone/>
            </a:pPr>
            <a:r>
              <a:rPr lang="es-ES" sz="2800"/>
              <a:t>   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127" name="Group 63"/>
          <p:cNvGrpSpPr>
            <a:grpSpLocks/>
          </p:cNvGrpSpPr>
          <p:nvPr/>
        </p:nvGrpSpPr>
        <p:grpSpPr bwMode="auto">
          <a:xfrm>
            <a:off x="1943100" y="2420938"/>
            <a:ext cx="4033838" cy="3030537"/>
            <a:chOff x="1292" y="1525"/>
            <a:chExt cx="2541" cy="1909"/>
          </a:xfrm>
        </p:grpSpPr>
        <p:grpSp>
          <p:nvGrpSpPr>
            <p:cNvPr id="88084" name="Group 20"/>
            <p:cNvGrpSpPr>
              <a:grpSpLocks/>
            </p:cNvGrpSpPr>
            <p:nvPr/>
          </p:nvGrpSpPr>
          <p:grpSpPr bwMode="auto">
            <a:xfrm>
              <a:off x="1292" y="1525"/>
              <a:ext cx="2273" cy="1852"/>
              <a:chOff x="1292" y="1797"/>
              <a:chExt cx="2132" cy="1588"/>
            </a:xfrm>
          </p:grpSpPr>
          <p:sp>
            <p:nvSpPr>
              <p:cNvPr id="88081" name="Rectangle 17"/>
              <p:cNvSpPr>
                <a:spLocks noChangeArrowheads="1"/>
              </p:cNvSpPr>
              <p:nvPr/>
            </p:nvSpPr>
            <p:spPr bwMode="auto">
              <a:xfrm>
                <a:off x="1292" y="1797"/>
                <a:ext cx="2042" cy="15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88083" name="Rectangle 19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81" cy="15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88082" name="Freeform 18"/>
            <p:cNvSpPr>
              <a:spLocks/>
            </p:cNvSpPr>
            <p:nvPr/>
          </p:nvSpPr>
          <p:spPr bwMode="auto">
            <a:xfrm rot="197315">
              <a:off x="3324" y="1525"/>
              <a:ext cx="509" cy="190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47" y="13"/>
                </a:cxn>
                <a:cxn ang="0">
                  <a:pos x="210" y="59"/>
                </a:cxn>
                <a:cxn ang="0">
                  <a:pos x="64" y="77"/>
                </a:cxn>
                <a:cxn ang="0">
                  <a:pos x="73" y="178"/>
                </a:cxn>
                <a:cxn ang="0">
                  <a:pos x="256" y="168"/>
                </a:cxn>
                <a:cxn ang="0">
                  <a:pos x="247" y="196"/>
                </a:cxn>
                <a:cxn ang="0">
                  <a:pos x="82" y="223"/>
                </a:cxn>
                <a:cxn ang="0">
                  <a:pos x="192" y="278"/>
                </a:cxn>
                <a:cxn ang="0">
                  <a:pos x="265" y="296"/>
                </a:cxn>
                <a:cxn ang="0">
                  <a:pos x="82" y="360"/>
                </a:cxn>
                <a:cxn ang="0">
                  <a:pos x="265" y="415"/>
                </a:cxn>
                <a:cxn ang="0">
                  <a:pos x="311" y="470"/>
                </a:cxn>
                <a:cxn ang="0">
                  <a:pos x="256" y="452"/>
                </a:cxn>
                <a:cxn ang="0">
                  <a:pos x="92" y="507"/>
                </a:cxn>
                <a:cxn ang="0">
                  <a:pos x="311" y="552"/>
                </a:cxn>
                <a:cxn ang="0">
                  <a:pos x="119" y="607"/>
                </a:cxn>
                <a:cxn ang="0">
                  <a:pos x="247" y="671"/>
                </a:cxn>
                <a:cxn ang="0">
                  <a:pos x="311" y="717"/>
                </a:cxn>
                <a:cxn ang="0">
                  <a:pos x="229" y="744"/>
                </a:cxn>
                <a:cxn ang="0">
                  <a:pos x="119" y="772"/>
                </a:cxn>
                <a:cxn ang="0">
                  <a:pos x="256" y="799"/>
                </a:cxn>
                <a:cxn ang="0">
                  <a:pos x="284" y="872"/>
                </a:cxn>
                <a:cxn ang="0">
                  <a:pos x="146" y="918"/>
                </a:cxn>
                <a:cxn ang="0">
                  <a:pos x="119" y="927"/>
                </a:cxn>
                <a:cxn ang="0">
                  <a:pos x="156" y="964"/>
                </a:cxn>
                <a:cxn ang="0">
                  <a:pos x="247" y="973"/>
                </a:cxn>
                <a:cxn ang="0">
                  <a:pos x="311" y="964"/>
                </a:cxn>
                <a:cxn ang="0">
                  <a:pos x="174" y="1074"/>
                </a:cxn>
                <a:cxn ang="0">
                  <a:pos x="329" y="1119"/>
                </a:cxn>
                <a:cxn ang="0">
                  <a:pos x="357" y="1128"/>
                </a:cxn>
                <a:cxn ang="0">
                  <a:pos x="329" y="1174"/>
                </a:cxn>
                <a:cxn ang="0">
                  <a:pos x="137" y="1165"/>
                </a:cxn>
                <a:cxn ang="0">
                  <a:pos x="412" y="1238"/>
                </a:cxn>
                <a:cxn ang="0">
                  <a:pos x="265" y="1256"/>
                </a:cxn>
                <a:cxn ang="0">
                  <a:pos x="156" y="1256"/>
                </a:cxn>
                <a:cxn ang="0">
                  <a:pos x="192" y="1311"/>
                </a:cxn>
                <a:cxn ang="0">
                  <a:pos x="366" y="1320"/>
                </a:cxn>
                <a:cxn ang="0">
                  <a:pos x="311" y="1384"/>
                </a:cxn>
                <a:cxn ang="0">
                  <a:pos x="210" y="1348"/>
                </a:cxn>
                <a:cxn ang="0">
                  <a:pos x="156" y="1394"/>
                </a:cxn>
                <a:cxn ang="0">
                  <a:pos x="402" y="1421"/>
                </a:cxn>
                <a:cxn ang="0">
                  <a:pos x="338" y="1485"/>
                </a:cxn>
                <a:cxn ang="0">
                  <a:pos x="192" y="1476"/>
                </a:cxn>
                <a:cxn ang="0">
                  <a:pos x="430" y="1540"/>
                </a:cxn>
                <a:cxn ang="0">
                  <a:pos x="439" y="1576"/>
                </a:cxn>
                <a:cxn ang="0">
                  <a:pos x="192" y="1586"/>
                </a:cxn>
                <a:cxn ang="0">
                  <a:pos x="247" y="1613"/>
                </a:cxn>
              </a:cxnLst>
              <a:rect l="0" t="0" r="r" b="b"/>
              <a:pathLst>
                <a:path w="477" h="1637">
                  <a:moveTo>
                    <a:pt x="0" y="4"/>
                  </a:moveTo>
                  <a:cubicBezTo>
                    <a:pt x="82" y="7"/>
                    <a:pt x="166" y="0"/>
                    <a:pt x="247" y="13"/>
                  </a:cubicBezTo>
                  <a:cubicBezTo>
                    <a:pt x="266" y="16"/>
                    <a:pt x="201" y="40"/>
                    <a:pt x="210" y="59"/>
                  </a:cubicBezTo>
                  <a:cubicBezTo>
                    <a:pt x="168" y="84"/>
                    <a:pt x="113" y="73"/>
                    <a:pt x="64" y="77"/>
                  </a:cubicBezTo>
                  <a:cubicBezTo>
                    <a:pt x="19" y="122"/>
                    <a:pt x="32" y="136"/>
                    <a:pt x="73" y="178"/>
                  </a:cubicBezTo>
                  <a:cubicBezTo>
                    <a:pt x="154" y="160"/>
                    <a:pt x="154" y="160"/>
                    <a:pt x="256" y="168"/>
                  </a:cubicBezTo>
                  <a:cubicBezTo>
                    <a:pt x="253" y="177"/>
                    <a:pt x="255" y="190"/>
                    <a:pt x="247" y="196"/>
                  </a:cubicBezTo>
                  <a:cubicBezTo>
                    <a:pt x="212" y="221"/>
                    <a:pt x="106" y="221"/>
                    <a:pt x="82" y="223"/>
                  </a:cubicBezTo>
                  <a:cubicBezTo>
                    <a:pt x="100" y="305"/>
                    <a:pt x="75" y="260"/>
                    <a:pt x="192" y="278"/>
                  </a:cubicBezTo>
                  <a:cubicBezTo>
                    <a:pt x="217" y="282"/>
                    <a:pt x="265" y="296"/>
                    <a:pt x="265" y="296"/>
                  </a:cubicBezTo>
                  <a:cubicBezTo>
                    <a:pt x="202" y="392"/>
                    <a:pt x="251" y="350"/>
                    <a:pt x="82" y="360"/>
                  </a:cubicBezTo>
                  <a:cubicBezTo>
                    <a:pt x="117" y="457"/>
                    <a:pt x="176" y="393"/>
                    <a:pt x="265" y="415"/>
                  </a:cubicBezTo>
                  <a:cubicBezTo>
                    <a:pt x="274" y="421"/>
                    <a:pt x="309" y="459"/>
                    <a:pt x="311" y="470"/>
                  </a:cubicBezTo>
                  <a:cubicBezTo>
                    <a:pt x="313" y="481"/>
                    <a:pt x="267" y="450"/>
                    <a:pt x="256" y="452"/>
                  </a:cubicBezTo>
                  <a:cubicBezTo>
                    <a:pt x="190" y="463"/>
                    <a:pt x="159" y="504"/>
                    <a:pt x="92" y="507"/>
                  </a:cubicBezTo>
                  <a:cubicBezTo>
                    <a:pt x="119" y="588"/>
                    <a:pt x="237" y="537"/>
                    <a:pt x="311" y="552"/>
                  </a:cubicBezTo>
                  <a:cubicBezTo>
                    <a:pt x="290" y="636"/>
                    <a:pt x="210" y="602"/>
                    <a:pt x="119" y="607"/>
                  </a:cubicBezTo>
                  <a:cubicBezTo>
                    <a:pt x="105" y="634"/>
                    <a:pt x="215" y="653"/>
                    <a:pt x="247" y="671"/>
                  </a:cubicBezTo>
                  <a:cubicBezTo>
                    <a:pt x="279" y="689"/>
                    <a:pt x="314" y="705"/>
                    <a:pt x="311" y="717"/>
                  </a:cubicBezTo>
                  <a:cubicBezTo>
                    <a:pt x="308" y="733"/>
                    <a:pt x="261" y="735"/>
                    <a:pt x="229" y="744"/>
                  </a:cubicBezTo>
                  <a:cubicBezTo>
                    <a:pt x="197" y="753"/>
                    <a:pt x="115" y="763"/>
                    <a:pt x="119" y="772"/>
                  </a:cubicBezTo>
                  <a:cubicBezTo>
                    <a:pt x="91" y="856"/>
                    <a:pt x="203" y="794"/>
                    <a:pt x="256" y="799"/>
                  </a:cubicBezTo>
                  <a:cubicBezTo>
                    <a:pt x="302" y="814"/>
                    <a:pt x="300" y="830"/>
                    <a:pt x="284" y="872"/>
                  </a:cubicBezTo>
                  <a:cubicBezTo>
                    <a:pt x="241" y="869"/>
                    <a:pt x="189" y="918"/>
                    <a:pt x="146" y="918"/>
                  </a:cubicBezTo>
                  <a:cubicBezTo>
                    <a:pt x="137" y="918"/>
                    <a:pt x="123" y="918"/>
                    <a:pt x="119" y="927"/>
                  </a:cubicBezTo>
                  <a:cubicBezTo>
                    <a:pt x="106" y="954"/>
                    <a:pt x="144" y="962"/>
                    <a:pt x="156" y="964"/>
                  </a:cubicBezTo>
                  <a:cubicBezTo>
                    <a:pt x="186" y="969"/>
                    <a:pt x="217" y="969"/>
                    <a:pt x="247" y="973"/>
                  </a:cubicBezTo>
                  <a:cubicBezTo>
                    <a:pt x="284" y="978"/>
                    <a:pt x="311" y="964"/>
                    <a:pt x="311" y="964"/>
                  </a:cubicBezTo>
                  <a:cubicBezTo>
                    <a:pt x="248" y="1058"/>
                    <a:pt x="314" y="1062"/>
                    <a:pt x="174" y="1074"/>
                  </a:cubicBezTo>
                  <a:cubicBezTo>
                    <a:pt x="211" y="1130"/>
                    <a:pt x="257" y="1113"/>
                    <a:pt x="329" y="1119"/>
                  </a:cubicBezTo>
                  <a:cubicBezTo>
                    <a:pt x="338" y="1122"/>
                    <a:pt x="353" y="1119"/>
                    <a:pt x="357" y="1128"/>
                  </a:cubicBezTo>
                  <a:cubicBezTo>
                    <a:pt x="366" y="1145"/>
                    <a:pt x="337" y="1166"/>
                    <a:pt x="329" y="1174"/>
                  </a:cubicBezTo>
                  <a:cubicBezTo>
                    <a:pt x="254" y="1167"/>
                    <a:pt x="209" y="1155"/>
                    <a:pt x="137" y="1165"/>
                  </a:cubicBezTo>
                  <a:cubicBezTo>
                    <a:pt x="166" y="1313"/>
                    <a:pt x="304" y="1169"/>
                    <a:pt x="412" y="1238"/>
                  </a:cubicBezTo>
                  <a:cubicBezTo>
                    <a:pt x="365" y="1283"/>
                    <a:pt x="339" y="1263"/>
                    <a:pt x="265" y="1256"/>
                  </a:cubicBezTo>
                  <a:cubicBezTo>
                    <a:pt x="237" y="1250"/>
                    <a:pt x="182" y="1234"/>
                    <a:pt x="156" y="1256"/>
                  </a:cubicBezTo>
                  <a:cubicBezTo>
                    <a:pt x="133" y="1275"/>
                    <a:pt x="184" y="1310"/>
                    <a:pt x="192" y="1311"/>
                  </a:cubicBezTo>
                  <a:cubicBezTo>
                    <a:pt x="250" y="1319"/>
                    <a:pt x="308" y="1317"/>
                    <a:pt x="366" y="1320"/>
                  </a:cubicBezTo>
                  <a:cubicBezTo>
                    <a:pt x="356" y="1363"/>
                    <a:pt x="352" y="1370"/>
                    <a:pt x="311" y="1384"/>
                  </a:cubicBezTo>
                  <a:cubicBezTo>
                    <a:pt x="227" y="1363"/>
                    <a:pt x="259" y="1380"/>
                    <a:pt x="210" y="1348"/>
                  </a:cubicBezTo>
                  <a:cubicBezTo>
                    <a:pt x="169" y="1354"/>
                    <a:pt x="119" y="1339"/>
                    <a:pt x="156" y="1394"/>
                  </a:cubicBezTo>
                  <a:cubicBezTo>
                    <a:pt x="202" y="1462"/>
                    <a:pt x="320" y="1418"/>
                    <a:pt x="402" y="1421"/>
                  </a:cubicBezTo>
                  <a:cubicBezTo>
                    <a:pt x="391" y="1466"/>
                    <a:pt x="381" y="1471"/>
                    <a:pt x="338" y="1485"/>
                  </a:cubicBezTo>
                  <a:cubicBezTo>
                    <a:pt x="285" y="1478"/>
                    <a:pt x="243" y="1464"/>
                    <a:pt x="192" y="1476"/>
                  </a:cubicBezTo>
                  <a:cubicBezTo>
                    <a:pt x="217" y="1576"/>
                    <a:pt x="343" y="1536"/>
                    <a:pt x="430" y="1540"/>
                  </a:cubicBezTo>
                  <a:cubicBezTo>
                    <a:pt x="421" y="1549"/>
                    <a:pt x="477" y="1573"/>
                    <a:pt x="439" y="1576"/>
                  </a:cubicBezTo>
                  <a:cubicBezTo>
                    <a:pt x="357" y="1582"/>
                    <a:pt x="274" y="1583"/>
                    <a:pt x="192" y="1586"/>
                  </a:cubicBezTo>
                  <a:cubicBezTo>
                    <a:pt x="204" y="1605"/>
                    <a:pt x="223" y="1637"/>
                    <a:pt x="247" y="161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_tradnl" sz="3200" b="1"/>
              <a:t>Absorción de los productos de la digestión de  Triglicéridos</a:t>
            </a:r>
          </a:p>
        </p:txBody>
      </p:sp>
      <p:grpSp>
        <p:nvGrpSpPr>
          <p:cNvPr id="88092" name="Group 28"/>
          <p:cNvGrpSpPr>
            <a:grpSpLocks/>
          </p:cNvGrpSpPr>
          <p:nvPr/>
        </p:nvGrpSpPr>
        <p:grpSpPr bwMode="auto">
          <a:xfrm>
            <a:off x="2051050" y="5500688"/>
            <a:ext cx="3681413" cy="449262"/>
            <a:chOff x="1292" y="3465"/>
            <a:chExt cx="2319" cy="283"/>
          </a:xfrm>
        </p:grpSpPr>
        <p:grpSp>
          <p:nvGrpSpPr>
            <p:cNvPr id="88090" name="Group 26"/>
            <p:cNvGrpSpPr>
              <a:grpSpLocks/>
            </p:cNvGrpSpPr>
            <p:nvPr/>
          </p:nvGrpSpPr>
          <p:grpSpPr bwMode="auto">
            <a:xfrm>
              <a:off x="1292" y="3475"/>
              <a:ext cx="2132" cy="273"/>
              <a:chOff x="1292" y="3475"/>
              <a:chExt cx="2132" cy="273"/>
            </a:xfrm>
          </p:grpSpPr>
          <p:sp>
            <p:nvSpPr>
              <p:cNvPr id="88088" name="Line 24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88089" name="Line 25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21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88091" name="Freeform 27"/>
            <p:cNvSpPr>
              <a:spLocks/>
            </p:cNvSpPr>
            <p:nvPr/>
          </p:nvSpPr>
          <p:spPr bwMode="auto">
            <a:xfrm>
              <a:off x="3346" y="3465"/>
              <a:ext cx="265" cy="23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92" y="9"/>
                </a:cxn>
                <a:cxn ang="0">
                  <a:pos x="211" y="28"/>
                </a:cxn>
                <a:cxn ang="0">
                  <a:pos x="183" y="37"/>
                </a:cxn>
                <a:cxn ang="0">
                  <a:pos x="37" y="46"/>
                </a:cxn>
                <a:cxn ang="0">
                  <a:pos x="211" y="101"/>
                </a:cxn>
                <a:cxn ang="0">
                  <a:pos x="46" y="128"/>
                </a:cxn>
                <a:cxn ang="0">
                  <a:pos x="83" y="174"/>
                </a:cxn>
                <a:cxn ang="0">
                  <a:pos x="192" y="183"/>
                </a:cxn>
                <a:cxn ang="0">
                  <a:pos x="247" y="201"/>
                </a:cxn>
                <a:cxn ang="0">
                  <a:pos x="110" y="220"/>
                </a:cxn>
                <a:cxn ang="0">
                  <a:pos x="0" y="238"/>
                </a:cxn>
                <a:cxn ang="0">
                  <a:pos x="33" y="192"/>
                </a:cxn>
              </a:cxnLst>
              <a:rect l="0" t="0" r="r" b="b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88126" name="Group 62"/>
          <p:cNvGrpSpPr>
            <a:grpSpLocks/>
          </p:cNvGrpSpPr>
          <p:nvPr/>
        </p:nvGrpSpPr>
        <p:grpSpPr bwMode="auto">
          <a:xfrm>
            <a:off x="1943100" y="1844675"/>
            <a:ext cx="3681413" cy="433388"/>
            <a:chOff x="1292" y="1162"/>
            <a:chExt cx="2319" cy="273"/>
          </a:xfrm>
        </p:grpSpPr>
        <p:sp>
          <p:nvSpPr>
            <p:cNvPr id="88095" name="Line 31"/>
            <p:cNvSpPr>
              <a:spLocks noChangeShapeType="1"/>
            </p:cNvSpPr>
            <p:nvPr/>
          </p:nvSpPr>
          <p:spPr bwMode="auto">
            <a:xfrm>
              <a:off x="1292" y="1162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8096" name="Line 32"/>
            <p:cNvSpPr>
              <a:spLocks noChangeShapeType="1"/>
            </p:cNvSpPr>
            <p:nvPr/>
          </p:nvSpPr>
          <p:spPr bwMode="auto">
            <a:xfrm>
              <a:off x="1292" y="1424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8097" name="Freeform 33"/>
            <p:cNvSpPr>
              <a:spLocks/>
            </p:cNvSpPr>
            <p:nvPr/>
          </p:nvSpPr>
          <p:spPr bwMode="auto">
            <a:xfrm>
              <a:off x="3346" y="1186"/>
              <a:ext cx="265" cy="23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92" y="9"/>
                </a:cxn>
                <a:cxn ang="0">
                  <a:pos x="211" y="28"/>
                </a:cxn>
                <a:cxn ang="0">
                  <a:pos x="183" y="37"/>
                </a:cxn>
                <a:cxn ang="0">
                  <a:pos x="37" y="46"/>
                </a:cxn>
                <a:cxn ang="0">
                  <a:pos x="211" y="101"/>
                </a:cxn>
                <a:cxn ang="0">
                  <a:pos x="46" y="128"/>
                </a:cxn>
                <a:cxn ang="0">
                  <a:pos x="83" y="174"/>
                </a:cxn>
                <a:cxn ang="0">
                  <a:pos x="192" y="183"/>
                </a:cxn>
                <a:cxn ang="0">
                  <a:pos x="247" y="201"/>
                </a:cxn>
                <a:cxn ang="0">
                  <a:pos x="110" y="220"/>
                </a:cxn>
                <a:cxn ang="0">
                  <a:pos x="0" y="238"/>
                </a:cxn>
                <a:cxn ang="0">
                  <a:pos x="33" y="192"/>
                </a:cxn>
              </a:cxnLst>
              <a:rect l="0" t="0" r="r" b="b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8099" name="Text Box 35"/>
          <p:cNvSpPr txBox="1">
            <a:spLocks noChangeArrowheads="1"/>
          </p:cNvSpPr>
          <p:nvPr/>
        </p:nvSpPr>
        <p:spPr bwMode="auto">
          <a:xfrm>
            <a:off x="0" y="2276475"/>
            <a:ext cx="2087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</a:rPr>
              <a:t>ESPACIO INTERSTICIAL</a:t>
            </a:r>
          </a:p>
        </p:txBody>
      </p:sp>
      <p:sp>
        <p:nvSpPr>
          <p:cNvPr id="88100" name="Text Box 36"/>
          <p:cNvSpPr txBox="1">
            <a:spLocks noChangeArrowheads="1"/>
          </p:cNvSpPr>
          <p:nvPr/>
        </p:nvSpPr>
        <p:spPr bwMode="auto">
          <a:xfrm>
            <a:off x="6119813" y="234950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</a:rPr>
              <a:t>LUMEN</a:t>
            </a:r>
          </a:p>
        </p:txBody>
      </p:sp>
      <p:grpSp>
        <p:nvGrpSpPr>
          <p:cNvPr id="88103" name="Group 39"/>
          <p:cNvGrpSpPr>
            <a:grpSpLocks/>
          </p:cNvGrpSpPr>
          <p:nvPr/>
        </p:nvGrpSpPr>
        <p:grpSpPr bwMode="auto">
          <a:xfrm>
            <a:off x="2411413" y="2566988"/>
            <a:ext cx="2951162" cy="396875"/>
            <a:chOff x="1429" y="1888"/>
            <a:chExt cx="1859" cy="250"/>
          </a:xfrm>
        </p:grpSpPr>
        <p:sp>
          <p:nvSpPr>
            <p:cNvPr id="88101" name="Text Box 37"/>
            <p:cNvSpPr txBox="1">
              <a:spLocks noChangeArrowheads="1"/>
            </p:cNvSpPr>
            <p:nvPr/>
          </p:nvSpPr>
          <p:spPr bwMode="auto">
            <a:xfrm>
              <a:off x="1429" y="1888"/>
              <a:ext cx="185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/>
                <a:t>DHAP             Glicólisis</a:t>
              </a:r>
            </a:p>
          </p:txBody>
        </p:sp>
        <p:sp>
          <p:nvSpPr>
            <p:cNvPr id="88102" name="Line 38"/>
            <p:cNvSpPr>
              <a:spLocks noChangeShapeType="1"/>
            </p:cNvSpPr>
            <p:nvPr/>
          </p:nvSpPr>
          <p:spPr bwMode="auto">
            <a:xfrm flipH="1">
              <a:off x="2018" y="2069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8106" name="Oval 42"/>
          <p:cNvSpPr>
            <a:spLocks noChangeArrowheads="1"/>
          </p:cNvSpPr>
          <p:nvPr/>
        </p:nvSpPr>
        <p:spPr bwMode="auto">
          <a:xfrm>
            <a:off x="1042988" y="3500438"/>
            <a:ext cx="792162" cy="7207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QM</a:t>
            </a:r>
          </a:p>
        </p:txBody>
      </p:sp>
      <p:grpSp>
        <p:nvGrpSpPr>
          <p:cNvPr id="88128" name="Group 64"/>
          <p:cNvGrpSpPr>
            <a:grpSpLocks/>
          </p:cNvGrpSpPr>
          <p:nvPr/>
        </p:nvGrpSpPr>
        <p:grpSpPr bwMode="auto">
          <a:xfrm>
            <a:off x="252413" y="4941888"/>
            <a:ext cx="8243887" cy="1816100"/>
            <a:chOff x="159" y="3113"/>
            <a:chExt cx="5193" cy="1144"/>
          </a:xfrm>
        </p:grpSpPr>
        <p:sp>
          <p:nvSpPr>
            <p:cNvPr id="88104" name="Text Box 40"/>
            <p:cNvSpPr txBox="1">
              <a:spLocks noChangeArrowheads="1"/>
            </p:cNvSpPr>
            <p:nvPr/>
          </p:nvSpPr>
          <p:spPr bwMode="auto">
            <a:xfrm>
              <a:off x="159" y="3113"/>
              <a:ext cx="5193" cy="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Ac.Grasos                                                               Ac.Grasos</a:t>
              </a:r>
            </a:p>
            <a:p>
              <a:pPr>
                <a:spcBef>
                  <a:spcPct val="50000"/>
                </a:spcBef>
              </a:pPr>
              <a:r>
                <a:rPr lang="es-ES_tradnl" sz="1600"/>
                <a:t>&lt; 10 C                                                                                                </a:t>
              </a:r>
              <a:r>
                <a:rPr lang="es-ES_tradnl" sz="1800"/>
                <a:t>&lt; 10 C</a:t>
              </a:r>
            </a:p>
            <a:p>
              <a:pPr>
                <a:spcBef>
                  <a:spcPct val="50000"/>
                </a:spcBef>
              </a:pPr>
              <a:endParaRPr lang="es-ES_tradnl" sz="1600"/>
            </a:p>
          </p:txBody>
        </p:sp>
        <p:sp>
          <p:nvSpPr>
            <p:cNvPr id="88105" name="Line 41"/>
            <p:cNvSpPr>
              <a:spLocks noChangeShapeType="1"/>
            </p:cNvSpPr>
            <p:nvPr/>
          </p:nvSpPr>
          <p:spPr bwMode="auto">
            <a:xfrm flipH="1">
              <a:off x="1088" y="3295"/>
              <a:ext cx="2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8107" name="Line 43"/>
            <p:cNvSpPr>
              <a:spLocks noChangeShapeType="1"/>
            </p:cNvSpPr>
            <p:nvPr/>
          </p:nvSpPr>
          <p:spPr bwMode="auto">
            <a:xfrm>
              <a:off x="748" y="3430"/>
              <a:ext cx="0" cy="45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8108" name="Text Box 44"/>
            <p:cNvSpPr txBox="1">
              <a:spLocks noChangeArrowheads="1"/>
            </p:cNvSpPr>
            <p:nvPr/>
          </p:nvSpPr>
          <p:spPr bwMode="auto">
            <a:xfrm>
              <a:off x="340" y="4020"/>
              <a:ext cx="907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 b="1"/>
                <a:t>Vena porta</a:t>
              </a:r>
            </a:p>
          </p:txBody>
        </p:sp>
      </p:grpSp>
      <p:sp>
        <p:nvSpPr>
          <p:cNvPr id="88109" name="Text Box 45"/>
          <p:cNvSpPr txBox="1">
            <a:spLocks noChangeArrowheads="1"/>
          </p:cNvSpPr>
          <p:nvPr/>
        </p:nvSpPr>
        <p:spPr bwMode="auto">
          <a:xfrm>
            <a:off x="179388" y="3213100"/>
            <a:ext cx="7921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/>
              <a:t>Linfa</a:t>
            </a:r>
          </a:p>
        </p:txBody>
      </p:sp>
      <p:sp>
        <p:nvSpPr>
          <p:cNvPr id="88110" name="Line 46"/>
          <p:cNvSpPr>
            <a:spLocks noChangeShapeType="1"/>
          </p:cNvSpPr>
          <p:nvPr/>
        </p:nvSpPr>
        <p:spPr bwMode="auto">
          <a:xfrm flipH="1" flipV="1">
            <a:off x="611188" y="364490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8113" name="Line 49"/>
          <p:cNvSpPr>
            <a:spLocks noChangeShapeType="1"/>
          </p:cNvSpPr>
          <p:nvPr/>
        </p:nvSpPr>
        <p:spPr bwMode="auto">
          <a:xfrm>
            <a:off x="2627313" y="292417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8118" name="AutoShape 54"/>
          <p:cNvSpPr>
            <a:spLocks noChangeArrowheads="1"/>
          </p:cNvSpPr>
          <p:nvPr/>
        </p:nvSpPr>
        <p:spPr bwMode="auto">
          <a:xfrm rot="1471710">
            <a:off x="2843213" y="3716338"/>
            <a:ext cx="792162" cy="360362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8119" name="Oval 55"/>
          <p:cNvSpPr>
            <a:spLocks noChangeArrowheads="1"/>
          </p:cNvSpPr>
          <p:nvPr/>
        </p:nvSpPr>
        <p:spPr bwMode="auto">
          <a:xfrm>
            <a:off x="2124075" y="4365625"/>
            <a:ext cx="504825" cy="5048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1800" b="1"/>
              <a:t>QM</a:t>
            </a:r>
          </a:p>
        </p:txBody>
      </p:sp>
      <p:sp>
        <p:nvSpPr>
          <p:cNvPr id="88123" name="Line 59"/>
          <p:cNvSpPr>
            <a:spLocks noChangeShapeType="1"/>
          </p:cNvSpPr>
          <p:nvPr/>
        </p:nvSpPr>
        <p:spPr bwMode="auto">
          <a:xfrm flipH="1" flipV="1">
            <a:off x="1835150" y="4149725"/>
            <a:ext cx="360363" cy="2873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88130" name="Group 66"/>
          <p:cNvGrpSpPr>
            <a:grpSpLocks/>
          </p:cNvGrpSpPr>
          <p:nvPr/>
        </p:nvGrpSpPr>
        <p:grpSpPr bwMode="auto">
          <a:xfrm>
            <a:off x="2411413" y="2997200"/>
            <a:ext cx="5184775" cy="1655763"/>
            <a:chOff x="1519" y="1888"/>
            <a:chExt cx="3266" cy="1043"/>
          </a:xfrm>
        </p:grpSpPr>
        <p:sp>
          <p:nvSpPr>
            <p:cNvPr id="88117" name="Oval 53"/>
            <p:cNvSpPr>
              <a:spLocks noChangeArrowheads="1"/>
            </p:cNvSpPr>
            <p:nvPr/>
          </p:nvSpPr>
          <p:spPr bwMode="auto">
            <a:xfrm>
              <a:off x="2789" y="1888"/>
              <a:ext cx="272" cy="22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800" b="1" i="1"/>
                <a:t>TK</a:t>
              </a:r>
            </a:p>
          </p:txBody>
        </p:sp>
        <p:grpSp>
          <p:nvGrpSpPr>
            <p:cNvPr id="88129" name="Group 65"/>
            <p:cNvGrpSpPr>
              <a:grpSpLocks/>
            </p:cNvGrpSpPr>
            <p:nvPr/>
          </p:nvGrpSpPr>
          <p:grpSpPr bwMode="auto">
            <a:xfrm>
              <a:off x="1519" y="2024"/>
              <a:ext cx="3266" cy="907"/>
              <a:chOff x="1519" y="2024"/>
              <a:chExt cx="3266" cy="907"/>
            </a:xfrm>
          </p:grpSpPr>
          <p:sp>
            <p:nvSpPr>
              <p:cNvPr id="88124" name="Oval 60" descr="Vertical estrecha"/>
              <p:cNvSpPr>
                <a:spLocks noChangeArrowheads="1"/>
              </p:cNvSpPr>
              <p:nvPr/>
            </p:nvSpPr>
            <p:spPr bwMode="auto">
              <a:xfrm>
                <a:off x="3878" y="2024"/>
                <a:ext cx="725" cy="907"/>
              </a:xfrm>
              <a:prstGeom prst="ellipse">
                <a:avLst/>
              </a:prstGeom>
              <a:pattFill prst="narVert">
                <a:fgClr>
                  <a:srgbClr val="FFCAA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88112" name="Text Box 48"/>
              <p:cNvSpPr txBox="1">
                <a:spLocks noChangeArrowheads="1"/>
              </p:cNvSpPr>
              <p:nvPr/>
            </p:nvSpPr>
            <p:spPr bwMode="auto">
              <a:xfrm>
                <a:off x="1610" y="2160"/>
                <a:ext cx="3175" cy="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sz="2000"/>
                  <a:t>          Acil-CoA        AG                  AG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sz="1800"/>
                  <a:t>                                                                 &gt;10C</a:t>
                </a:r>
                <a:endParaRPr lang="es-ES_tradnl" sz="2000"/>
              </a:p>
            </p:txBody>
          </p:sp>
          <p:sp>
            <p:nvSpPr>
              <p:cNvPr id="88111" name="Text Box 47"/>
              <p:cNvSpPr txBox="1">
                <a:spLocks noChangeArrowheads="1"/>
              </p:cNvSpPr>
              <p:nvPr/>
            </p:nvSpPr>
            <p:spPr bwMode="auto">
              <a:xfrm>
                <a:off x="1519" y="2523"/>
                <a:ext cx="317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2000" b="1">
                    <a:solidFill>
                      <a:srgbClr val="FF0000"/>
                    </a:solidFill>
                  </a:rPr>
                  <a:t>TAG </a:t>
                </a:r>
                <a:r>
                  <a:rPr lang="es-ES_tradnl" sz="2000"/>
                  <a:t>               2 MAG                        2MAG</a:t>
                </a:r>
              </a:p>
            </p:txBody>
          </p:sp>
          <p:sp>
            <p:nvSpPr>
              <p:cNvPr id="88114" name="Line 50"/>
              <p:cNvSpPr>
                <a:spLocks noChangeShapeType="1"/>
              </p:cNvSpPr>
              <p:nvPr/>
            </p:nvSpPr>
            <p:spPr bwMode="auto">
              <a:xfrm flipH="1">
                <a:off x="2063" y="2658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88115" name="Line 51"/>
              <p:cNvSpPr>
                <a:spLocks noChangeShapeType="1"/>
              </p:cNvSpPr>
              <p:nvPr/>
            </p:nvSpPr>
            <p:spPr bwMode="auto">
              <a:xfrm flipH="1">
                <a:off x="2789" y="2206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88125" name="Line 61"/>
              <p:cNvSpPr>
                <a:spLocks noChangeShapeType="1"/>
              </p:cNvSpPr>
              <p:nvPr/>
            </p:nvSpPr>
            <p:spPr bwMode="auto">
              <a:xfrm flipH="1">
                <a:off x="3243" y="2659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88116" name="Line 52"/>
              <p:cNvSpPr>
                <a:spLocks noChangeShapeType="1"/>
              </p:cNvSpPr>
              <p:nvPr/>
            </p:nvSpPr>
            <p:spPr bwMode="auto">
              <a:xfrm flipH="1">
                <a:off x="3334" y="2160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8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8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8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8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8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8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88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99" grpId="0"/>
      <p:bldP spid="88100" grpId="0"/>
      <p:bldP spid="88106" grpId="0" animBg="1"/>
      <p:bldP spid="88109" grpId="0" animBg="1"/>
      <p:bldP spid="88110" grpId="0" animBg="1"/>
      <p:bldP spid="88113" grpId="0" animBg="1"/>
      <p:bldP spid="88118" grpId="0" animBg="1"/>
      <p:bldP spid="88119" grpId="0" animBg="1"/>
      <p:bldP spid="881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solidFill>
            <a:srgbClr val="66FF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ESTRUCTURA DE UN QUILOMICRON </a:t>
            </a:r>
          </a:p>
        </p:txBody>
      </p:sp>
      <p:grpSp>
        <p:nvGrpSpPr>
          <p:cNvPr id="119811" name="Group 3"/>
          <p:cNvGrpSpPr>
            <a:grpSpLocks/>
          </p:cNvGrpSpPr>
          <p:nvPr/>
        </p:nvGrpSpPr>
        <p:grpSpPr bwMode="auto">
          <a:xfrm>
            <a:off x="1692275" y="1422400"/>
            <a:ext cx="5329238" cy="5187950"/>
            <a:chOff x="1066" y="896"/>
            <a:chExt cx="3357" cy="3268"/>
          </a:xfrm>
        </p:grpSpPr>
        <p:pic>
          <p:nvPicPr>
            <p:cNvPr id="119812" name="Picture 4"/>
            <p:cNvPicPr>
              <a:picLocks noChangeAspect="1" noChangeArrowheads="1"/>
            </p:cNvPicPr>
            <p:nvPr/>
          </p:nvPicPr>
          <p:blipFill>
            <a:blip r:embed="rId2">
              <a:lum bright="-30000" contrast="36000"/>
            </a:blip>
            <a:srcRect/>
            <a:stretch>
              <a:fillRect/>
            </a:stretch>
          </p:blipFill>
          <p:spPr bwMode="auto">
            <a:xfrm>
              <a:off x="1292" y="896"/>
              <a:ext cx="2854" cy="3214"/>
            </a:xfrm>
            <a:prstGeom prst="rect">
              <a:avLst/>
            </a:prstGeom>
            <a:noFill/>
          </p:spPr>
        </p:pic>
        <p:sp>
          <p:nvSpPr>
            <p:cNvPr id="119813" name="Text Box 5"/>
            <p:cNvSpPr txBox="1">
              <a:spLocks noChangeArrowheads="1"/>
            </p:cNvSpPr>
            <p:nvPr/>
          </p:nvSpPr>
          <p:spPr bwMode="auto">
            <a:xfrm>
              <a:off x="3198" y="981"/>
              <a:ext cx="1225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 b="1"/>
                <a:t>Apolipoproteínas</a:t>
              </a:r>
            </a:p>
          </p:txBody>
        </p:sp>
        <p:sp>
          <p:nvSpPr>
            <p:cNvPr id="119814" name="Text Box 6"/>
            <p:cNvSpPr txBox="1">
              <a:spLocks noChangeArrowheads="1"/>
            </p:cNvSpPr>
            <p:nvPr/>
          </p:nvSpPr>
          <p:spPr bwMode="auto">
            <a:xfrm>
              <a:off x="3288" y="3566"/>
              <a:ext cx="907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 b="1"/>
                <a:t>Fosfolípidos</a:t>
              </a:r>
            </a:p>
          </p:txBody>
        </p:sp>
        <p:sp>
          <p:nvSpPr>
            <p:cNvPr id="119815" name="Text Box 7"/>
            <p:cNvSpPr txBox="1">
              <a:spLocks noChangeArrowheads="1"/>
            </p:cNvSpPr>
            <p:nvPr/>
          </p:nvSpPr>
          <p:spPr bwMode="auto">
            <a:xfrm>
              <a:off x="2608" y="3829"/>
              <a:ext cx="1633" cy="3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5000"/>
                </a:lnSpc>
                <a:spcBef>
                  <a:spcPct val="50000"/>
                </a:spcBef>
              </a:pPr>
              <a:r>
                <a:rPr lang="es-ES" sz="1800" b="1"/>
                <a:t>Triglicéridos y</a:t>
              </a:r>
            </a:p>
            <a:p>
              <a:pPr>
                <a:lnSpc>
                  <a:spcPct val="55000"/>
                </a:lnSpc>
                <a:spcBef>
                  <a:spcPct val="50000"/>
                </a:spcBef>
              </a:pPr>
              <a:r>
                <a:rPr lang="es-ES" sz="1800" b="1"/>
                <a:t>Esteres de colesterol</a:t>
              </a:r>
            </a:p>
          </p:txBody>
        </p:sp>
        <p:sp>
          <p:nvSpPr>
            <p:cNvPr id="119816" name="Text Box 8"/>
            <p:cNvSpPr txBox="1">
              <a:spLocks noChangeArrowheads="1"/>
            </p:cNvSpPr>
            <p:nvPr/>
          </p:nvSpPr>
          <p:spPr bwMode="auto">
            <a:xfrm>
              <a:off x="1066" y="3612"/>
              <a:ext cx="907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1"/>
                <a:t>Colesterol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772400" cy="1143000"/>
          </a:xfrm>
          <a:gradFill rotWithShape="1">
            <a:gsLst>
              <a:gs pos="0">
                <a:srgbClr val="81E7FF">
                  <a:gamma/>
                  <a:shade val="46275"/>
                  <a:invGamma/>
                </a:srgbClr>
              </a:gs>
              <a:gs pos="50000">
                <a:srgbClr val="81E7FF"/>
              </a:gs>
              <a:gs pos="100000">
                <a:srgbClr val="81E7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b="1"/>
              <a:t>Clases de Lipoproteínas</a:t>
            </a:r>
          </a:p>
        </p:txBody>
      </p:sp>
      <p:sp>
        <p:nvSpPr>
          <p:cNvPr id="10243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323850" y="1981200"/>
            <a:ext cx="8496300" cy="4687888"/>
          </a:xfrm>
          <a:pattFill prst="pct25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s-ES" sz="3600" b="1"/>
              <a:t>   </a:t>
            </a:r>
            <a:r>
              <a:rPr lang="es-ES" sz="2800" b="1" u="sng"/>
              <a:t>Tipo</a:t>
            </a:r>
            <a:r>
              <a:rPr lang="es-ES" sz="3600" b="1"/>
              <a:t>		     </a:t>
            </a:r>
            <a:r>
              <a:rPr lang="es-ES" sz="2800" b="1" u="sng"/>
              <a:t>Lípido principal</a:t>
            </a:r>
            <a:r>
              <a:rPr lang="es-ES" sz="3600" b="1" u="sng"/>
              <a:t>  </a:t>
            </a:r>
            <a:r>
              <a:rPr lang="es-ES" sz="2800" b="1" u="sng"/>
              <a:t>transportado</a:t>
            </a:r>
          </a:p>
          <a:p>
            <a:pPr>
              <a:lnSpc>
                <a:spcPct val="140000"/>
              </a:lnSpc>
              <a:buFontTx/>
              <a:buNone/>
            </a:pPr>
            <a:endParaRPr lang="es-ES" sz="2800" b="1"/>
          </a:p>
          <a:p>
            <a:pPr>
              <a:lnSpc>
                <a:spcPct val="140000"/>
              </a:lnSpc>
              <a:buFontTx/>
              <a:buNone/>
            </a:pPr>
            <a:r>
              <a:rPr lang="es-ES" sz="2800" b="1"/>
              <a:t>Quilomicrones		Triglicéridos (intestinales)	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sz="2800" b="1"/>
              <a:t>VLDL			Triglicéridos (del hígado)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sz="2800" b="1"/>
              <a:t>LDL				Colesterol esterificado (CE)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sz="2800" b="1"/>
              <a:t>HDL		 		Colesterol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7724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 b="1"/>
              <a:t>Funciones de los lípidos </a:t>
            </a:r>
            <a:endParaRPr lang="es-ES" b="1"/>
          </a:p>
        </p:txBody>
      </p:sp>
      <p:sp>
        <p:nvSpPr>
          <p:cNvPr id="20483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350" cy="4114800"/>
          </a:xfrm>
          <a:pattFill prst="pct20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/>
              <a:t>Fuente de energía	</a:t>
            </a:r>
            <a:r>
              <a:rPr lang="es-ES" sz="2000"/>
              <a:t>Producen por oxidación 9Kcal/g</a:t>
            </a:r>
            <a:r>
              <a:rPr lang="es-ES"/>
              <a:t> </a:t>
            </a:r>
            <a:endParaRPr lang="es-AR"/>
          </a:p>
          <a:p>
            <a:r>
              <a:rPr lang="es-AR"/>
              <a:t>Manto térmico</a:t>
            </a:r>
          </a:p>
          <a:p>
            <a:r>
              <a:rPr lang="es-AR"/>
              <a:t>Componentes de membranas celulares</a:t>
            </a:r>
          </a:p>
          <a:p>
            <a:r>
              <a:rPr lang="es-AR"/>
              <a:t>Estructura de caracteres sexuales secundarios.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Aportan ácidos grasos esenciales y vitaminas</a:t>
            </a:r>
          </a:p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Precursores de varios derivados lipídicos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AR"/>
          </a:p>
          <a:p>
            <a:pPr>
              <a:buFontTx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24580" name="Picture 4" descr="2figura0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20713"/>
            <a:ext cx="7993062" cy="5753100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851275" y="1484313"/>
            <a:ext cx="1584325" cy="865187"/>
          </a:xfrm>
          <a:prstGeom prst="rect">
            <a:avLst/>
          </a:prstGeom>
          <a:solidFill>
            <a:srgbClr val="F1A1C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6948488" y="1557338"/>
            <a:ext cx="1511300" cy="5762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609600"/>
          </a:xfrm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600"/>
              <a:t>APOLIPOPROTEINAS</a:t>
            </a:r>
          </a:p>
        </p:txBody>
      </p:sp>
      <p:sp>
        <p:nvSpPr>
          <p:cNvPr id="15363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838200" y="1195388"/>
            <a:ext cx="7772400" cy="5257800"/>
          </a:xfrm>
          <a:pattFill prst="pct20">
            <a:fgClr>
              <a:srgbClr val="00CCFF"/>
            </a:fgClr>
            <a:bgClr>
              <a:schemeClr val="bg1"/>
            </a:bgClr>
          </a:patt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" sz="2800" b="1">
                <a:solidFill>
                  <a:schemeClr val="accent2"/>
                </a:solidFill>
              </a:rPr>
              <a:t>Apo E: QM, VLDL   IDL 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 b="1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QM</a:t>
            </a:r>
            <a:r>
              <a:rPr lang="es-ES" sz="2800"/>
              <a:t>: </a:t>
            </a:r>
            <a:r>
              <a:rPr lang="es-ES" sz="2800" b="1">
                <a:solidFill>
                  <a:srgbClr val="FF0000"/>
                </a:solidFill>
              </a:rPr>
              <a:t>B48</a:t>
            </a:r>
            <a:r>
              <a:rPr lang="es-ES" sz="2800"/>
              <a:t>, A-I, C-I, </a:t>
            </a:r>
            <a:r>
              <a:rPr lang="es-ES" sz="2800" b="1">
                <a:solidFill>
                  <a:srgbClr val="FF0000"/>
                </a:solidFill>
              </a:rPr>
              <a:t>C-II</a:t>
            </a:r>
            <a:r>
              <a:rPr lang="es-ES" sz="2800"/>
              <a:t>, C-III, </a:t>
            </a:r>
            <a:r>
              <a:rPr lang="es-ES" sz="2800">
                <a:solidFill>
                  <a:schemeClr val="accent2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VLDL</a:t>
            </a:r>
            <a:r>
              <a:rPr lang="es-ES" sz="2800"/>
              <a:t>: </a:t>
            </a:r>
            <a:r>
              <a:rPr lang="es-ES" sz="2800" b="1"/>
              <a:t>B-100, </a:t>
            </a:r>
            <a:r>
              <a:rPr lang="es-ES" sz="2800"/>
              <a:t> </a:t>
            </a:r>
            <a:r>
              <a:rPr lang="es-ES" sz="2800">
                <a:solidFill>
                  <a:schemeClr val="accent2"/>
                </a:solidFill>
              </a:rPr>
              <a:t>E, </a:t>
            </a:r>
            <a:r>
              <a:rPr lang="es-ES" sz="2800" b="1">
                <a:solidFill>
                  <a:srgbClr val="FF0000"/>
                </a:solidFill>
              </a:rPr>
              <a:t>C-II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 b="1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IDL</a:t>
            </a:r>
            <a:r>
              <a:rPr lang="es-ES" sz="2800"/>
              <a:t>: </a:t>
            </a:r>
            <a:r>
              <a:rPr lang="es-ES" sz="2800" b="1">
                <a:solidFill>
                  <a:srgbClr val="FF0000"/>
                </a:solidFill>
              </a:rPr>
              <a:t>B-100</a:t>
            </a:r>
            <a:r>
              <a:rPr lang="es-ES" sz="2800"/>
              <a:t>,   </a:t>
            </a:r>
            <a:r>
              <a:rPr lang="es-ES" sz="2800">
                <a:solidFill>
                  <a:schemeClr val="accent2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LDL</a:t>
            </a:r>
            <a:r>
              <a:rPr lang="es-ES" sz="2800"/>
              <a:t>: </a:t>
            </a:r>
            <a:r>
              <a:rPr lang="es-ES" sz="2800" b="1">
                <a:solidFill>
                  <a:srgbClr val="FF0000"/>
                </a:solidFill>
              </a:rPr>
              <a:t>B-100</a:t>
            </a:r>
            <a:endParaRPr lang="es-ES" sz="280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HDL</a:t>
            </a:r>
            <a:r>
              <a:rPr lang="es-ES" sz="2800"/>
              <a:t>: </a:t>
            </a:r>
            <a:r>
              <a:rPr lang="es-ES" sz="2800" b="1">
                <a:solidFill>
                  <a:srgbClr val="FF0000"/>
                </a:solidFill>
              </a:rPr>
              <a:t>A-I</a:t>
            </a:r>
            <a:r>
              <a:rPr lang="es-ES" sz="2800"/>
              <a:t> (65%) y A-II (35%) ,  C-I, II y III,  </a:t>
            </a:r>
            <a:r>
              <a:rPr lang="es-ES" sz="2800">
                <a:solidFill>
                  <a:schemeClr val="accent2"/>
                </a:solidFill>
              </a:rPr>
              <a:t>E</a:t>
            </a: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9144000" cy="1143000"/>
          </a:xfrm>
          <a:solidFill>
            <a:srgbClr val="CCEC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latin typeface="Arial Rounded MT Bold" pitchFamily="34" charset="0"/>
              </a:rPr>
              <a:t>Enzimas que intervienen en el Metabolismo de las lipoproteínas plasmáticas </a:t>
            </a:r>
          </a:p>
        </p:txBody>
      </p:sp>
      <p:sp>
        <p:nvSpPr>
          <p:cNvPr id="144390" name="Rectángulo 6" descr="20%"/>
          <p:cNvSpPr>
            <a:spLocks noChangeArrowheads="1"/>
          </p:cNvSpPr>
          <p:nvPr/>
        </p:nvSpPr>
        <p:spPr bwMode="auto">
          <a:xfrm>
            <a:off x="250825" y="2060575"/>
            <a:ext cx="5256213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latin typeface="Calibri" pitchFamily="34" charset="0"/>
                <a:cs typeface="Arial" charset="0"/>
              </a:rPr>
              <a:t>LIPOPROTEIN LIPASA (LPL)</a:t>
            </a:r>
          </a:p>
        </p:txBody>
      </p:sp>
      <p:sp>
        <p:nvSpPr>
          <p:cNvPr id="144391" name="Elipse 7"/>
          <p:cNvSpPr>
            <a:spLocks noChangeArrowheads="1"/>
          </p:cNvSpPr>
          <p:nvPr/>
        </p:nvSpPr>
        <p:spPr bwMode="auto">
          <a:xfrm>
            <a:off x="7235825" y="1916113"/>
            <a:ext cx="1584325" cy="14414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Pared de</a:t>
            </a:r>
          </a:p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Cél. </a:t>
            </a:r>
          </a:p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endoteliales</a:t>
            </a:r>
          </a:p>
        </p:txBody>
      </p:sp>
      <p:sp>
        <p:nvSpPr>
          <p:cNvPr id="144392" name="Rectángulo 8" descr="20%"/>
          <p:cNvSpPr>
            <a:spLocks noChangeArrowheads="1"/>
          </p:cNvSpPr>
          <p:nvPr/>
        </p:nvSpPr>
        <p:spPr bwMode="auto">
          <a:xfrm>
            <a:off x="539750" y="5229225"/>
            <a:ext cx="4859338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AR" sz="2800" b="1">
                <a:latin typeface="Calibri" pitchFamily="34" charset="0"/>
                <a:cs typeface="Arial" charset="0"/>
              </a:rPr>
              <a:t>Lecitin Colesterol Acil Transferasa (LCAT)</a:t>
            </a:r>
            <a:endParaRPr lang="es-ES" sz="2800" b="1">
              <a:latin typeface="Calibri" pitchFamily="34" charset="0"/>
              <a:cs typeface="Arial" charset="0"/>
            </a:endParaRPr>
          </a:p>
        </p:txBody>
      </p:sp>
      <p:sp>
        <p:nvSpPr>
          <p:cNvPr id="144393" name="Elipse 9"/>
          <p:cNvSpPr>
            <a:spLocks noChangeArrowheads="1"/>
          </p:cNvSpPr>
          <p:nvPr/>
        </p:nvSpPr>
        <p:spPr bwMode="auto">
          <a:xfrm>
            <a:off x="6588125" y="5084763"/>
            <a:ext cx="1728788" cy="1295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HDL</a:t>
            </a:r>
          </a:p>
        </p:txBody>
      </p:sp>
      <p:sp>
        <p:nvSpPr>
          <p:cNvPr id="144394" name="Rectángulo 10" descr="20%"/>
          <p:cNvSpPr>
            <a:spLocks noChangeArrowheads="1"/>
          </p:cNvSpPr>
          <p:nvPr/>
        </p:nvSpPr>
        <p:spPr bwMode="auto">
          <a:xfrm>
            <a:off x="179388" y="3573463"/>
            <a:ext cx="5256212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latin typeface="Calibri" pitchFamily="34" charset="0"/>
                <a:cs typeface="Arial" charset="0"/>
              </a:rPr>
              <a:t>LIPASA HEPATICA (LH)</a:t>
            </a:r>
          </a:p>
        </p:txBody>
      </p:sp>
      <p:sp>
        <p:nvSpPr>
          <p:cNvPr id="144395" name="Elipse 11" descr="20%"/>
          <p:cNvSpPr>
            <a:spLocks noChangeArrowheads="1"/>
          </p:cNvSpPr>
          <p:nvPr/>
        </p:nvSpPr>
        <p:spPr bwMode="auto">
          <a:xfrm>
            <a:off x="5867400" y="2276475"/>
            <a:ext cx="792163" cy="792163"/>
          </a:xfrm>
          <a:prstGeom prst="ellipse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CII</a:t>
            </a:r>
          </a:p>
        </p:txBody>
      </p:sp>
      <p:sp>
        <p:nvSpPr>
          <p:cNvPr id="144396" name="Elipse 12" descr="20%"/>
          <p:cNvSpPr>
            <a:spLocks noChangeArrowheads="1"/>
          </p:cNvSpPr>
          <p:nvPr/>
        </p:nvSpPr>
        <p:spPr bwMode="auto">
          <a:xfrm>
            <a:off x="5580063" y="5445125"/>
            <a:ext cx="792162" cy="792163"/>
          </a:xfrm>
          <a:prstGeom prst="ellipse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AI</a:t>
            </a:r>
          </a:p>
        </p:txBody>
      </p:sp>
      <p:sp>
        <p:nvSpPr>
          <p:cNvPr id="144397" name="Cuadro de texto 13"/>
          <p:cNvSpPr txBox="1">
            <a:spLocks noChangeArrowheads="1"/>
          </p:cNvSpPr>
          <p:nvPr/>
        </p:nvSpPr>
        <p:spPr bwMode="auto">
          <a:xfrm>
            <a:off x="6877050" y="3716338"/>
            <a:ext cx="1798638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>
                <a:cs typeface="Arial" charset="0"/>
              </a:rPr>
              <a:t>Sinusoides hepáticos</a:t>
            </a:r>
            <a:endParaRPr lang="es-ES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4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4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 animBg="1"/>
      <p:bldP spid="144390" grpId="0" animBg="1"/>
      <p:bldP spid="144391" grpId="0" animBg="1"/>
      <p:bldP spid="144392" grpId="0" animBg="1"/>
      <p:bldP spid="144393" grpId="0" animBg="1"/>
      <p:bldP spid="144394" grpId="0" animBg="1"/>
      <p:bldP spid="144395" grpId="0" animBg="1"/>
      <p:bldP spid="144396" grpId="0" animBg="1"/>
      <p:bldP spid="14439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solidFill>
            <a:srgbClr val="66FF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Metabolismo de Quilomicrones</a:t>
            </a:r>
          </a:p>
        </p:txBody>
      </p:sp>
      <p:grpSp>
        <p:nvGrpSpPr>
          <p:cNvPr id="108547" name="Group 3"/>
          <p:cNvGrpSpPr>
            <a:grpSpLocks/>
          </p:cNvGrpSpPr>
          <p:nvPr/>
        </p:nvGrpSpPr>
        <p:grpSpPr bwMode="auto">
          <a:xfrm>
            <a:off x="4140200" y="2492375"/>
            <a:ext cx="1295400" cy="1441450"/>
            <a:chOff x="1610" y="1661"/>
            <a:chExt cx="816" cy="908"/>
          </a:xfrm>
        </p:grpSpPr>
        <p:sp>
          <p:nvSpPr>
            <p:cNvPr id="108548" name="Rectangle 4" descr="25%"/>
            <p:cNvSpPr>
              <a:spLocks noChangeArrowheads="1"/>
            </p:cNvSpPr>
            <p:nvPr/>
          </p:nvSpPr>
          <p:spPr bwMode="auto">
            <a:xfrm>
              <a:off x="2154" y="2296"/>
              <a:ext cx="272" cy="272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b="1">
                  <a:solidFill>
                    <a:schemeClr val="accent2"/>
                  </a:solidFill>
                </a:rPr>
                <a:t>E</a:t>
              </a:r>
            </a:p>
          </p:txBody>
        </p:sp>
        <p:sp>
          <p:nvSpPr>
            <p:cNvPr id="108549" name="Rectangle 5" descr="25%"/>
            <p:cNvSpPr>
              <a:spLocks noChangeArrowheads="1"/>
            </p:cNvSpPr>
            <p:nvPr/>
          </p:nvSpPr>
          <p:spPr bwMode="auto">
            <a:xfrm>
              <a:off x="1610" y="2296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b="1">
                  <a:solidFill>
                    <a:schemeClr val="accent2"/>
                  </a:solidFill>
                </a:rPr>
                <a:t>CII</a:t>
              </a:r>
            </a:p>
          </p:txBody>
        </p:sp>
        <p:sp>
          <p:nvSpPr>
            <p:cNvPr id="108550" name="Rectangle 6" descr="25%"/>
            <p:cNvSpPr>
              <a:spLocks noChangeArrowheads="1"/>
            </p:cNvSpPr>
            <p:nvPr/>
          </p:nvSpPr>
          <p:spPr bwMode="auto">
            <a:xfrm>
              <a:off x="1836" y="1661"/>
              <a:ext cx="499" cy="317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b="1">
                  <a:solidFill>
                    <a:srgbClr val="FF3300"/>
                  </a:solidFill>
                </a:rPr>
                <a:t>B48</a:t>
              </a:r>
            </a:p>
          </p:txBody>
        </p:sp>
        <p:sp>
          <p:nvSpPr>
            <p:cNvPr id="108551" name="Oval 7" descr="25%"/>
            <p:cNvSpPr>
              <a:spLocks noChangeArrowheads="1"/>
            </p:cNvSpPr>
            <p:nvPr/>
          </p:nvSpPr>
          <p:spPr bwMode="auto">
            <a:xfrm>
              <a:off x="1791" y="1888"/>
              <a:ext cx="499" cy="499"/>
            </a:xfrm>
            <a:prstGeom prst="ellipse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b="1"/>
                <a:t>TG</a:t>
              </a:r>
            </a:p>
          </p:txBody>
        </p:sp>
      </p:grpSp>
      <p:sp>
        <p:nvSpPr>
          <p:cNvPr id="108552" name="Line 8"/>
          <p:cNvSpPr>
            <a:spLocks noChangeShapeType="1"/>
          </p:cNvSpPr>
          <p:nvPr/>
        </p:nvSpPr>
        <p:spPr bwMode="auto">
          <a:xfrm>
            <a:off x="2411413" y="3429000"/>
            <a:ext cx="12969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108553" name="Group 9"/>
          <p:cNvGrpSpPr>
            <a:grpSpLocks/>
          </p:cNvGrpSpPr>
          <p:nvPr/>
        </p:nvGrpSpPr>
        <p:grpSpPr bwMode="auto">
          <a:xfrm>
            <a:off x="2411413" y="3644900"/>
            <a:ext cx="1079500" cy="1512888"/>
            <a:chOff x="1519" y="2296"/>
            <a:chExt cx="680" cy="953"/>
          </a:xfrm>
        </p:grpSpPr>
        <p:sp>
          <p:nvSpPr>
            <p:cNvPr id="108554" name="Rectangle 10" descr="25%"/>
            <p:cNvSpPr>
              <a:spLocks noChangeArrowheads="1"/>
            </p:cNvSpPr>
            <p:nvPr/>
          </p:nvSpPr>
          <p:spPr bwMode="auto">
            <a:xfrm>
              <a:off x="1746" y="2976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b="1"/>
                <a:t>AI</a:t>
              </a:r>
              <a:endParaRPr lang="es-ES"/>
            </a:p>
          </p:txBody>
        </p:sp>
        <p:sp>
          <p:nvSpPr>
            <p:cNvPr id="108555" name="Rectangle 11" descr="25%"/>
            <p:cNvSpPr>
              <a:spLocks noChangeArrowheads="1"/>
            </p:cNvSpPr>
            <p:nvPr/>
          </p:nvSpPr>
          <p:spPr bwMode="auto">
            <a:xfrm>
              <a:off x="1519" y="2296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b="1">
                  <a:solidFill>
                    <a:schemeClr val="accent2"/>
                  </a:solidFill>
                </a:rPr>
                <a:t>CII</a:t>
              </a:r>
              <a:endParaRPr lang="es-ES"/>
            </a:p>
          </p:txBody>
        </p:sp>
        <p:sp>
          <p:nvSpPr>
            <p:cNvPr id="108556" name="Rectangle 12" descr="25%"/>
            <p:cNvSpPr>
              <a:spLocks noChangeArrowheads="1"/>
            </p:cNvSpPr>
            <p:nvPr/>
          </p:nvSpPr>
          <p:spPr bwMode="auto">
            <a:xfrm>
              <a:off x="1927" y="2296"/>
              <a:ext cx="272" cy="272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b="1">
                  <a:solidFill>
                    <a:schemeClr val="accent2"/>
                  </a:solidFill>
                </a:rPr>
                <a:t>E</a:t>
              </a:r>
              <a:endParaRPr lang="es-ES"/>
            </a:p>
          </p:txBody>
        </p:sp>
        <p:sp>
          <p:nvSpPr>
            <p:cNvPr id="108557" name="Oval 13"/>
            <p:cNvSpPr>
              <a:spLocks noChangeArrowheads="1"/>
            </p:cNvSpPr>
            <p:nvPr/>
          </p:nvSpPr>
          <p:spPr bwMode="auto">
            <a:xfrm>
              <a:off x="1655" y="2523"/>
              <a:ext cx="499" cy="499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b="1"/>
                <a:t>HDL</a:t>
              </a:r>
              <a:endParaRPr lang="es-ES"/>
            </a:p>
          </p:txBody>
        </p:sp>
      </p:grpSp>
      <p:sp>
        <p:nvSpPr>
          <p:cNvPr id="108558" name="Line 14"/>
          <p:cNvSpPr>
            <a:spLocks noChangeShapeType="1"/>
          </p:cNvSpPr>
          <p:nvPr/>
        </p:nvSpPr>
        <p:spPr bwMode="auto">
          <a:xfrm flipV="1">
            <a:off x="2987675" y="3500438"/>
            <a:ext cx="288925" cy="144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8559" name="Line 15"/>
          <p:cNvSpPr>
            <a:spLocks noChangeShapeType="1"/>
          </p:cNvSpPr>
          <p:nvPr/>
        </p:nvSpPr>
        <p:spPr bwMode="auto">
          <a:xfrm>
            <a:off x="5724525" y="3357563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8560" name="Text Box 16"/>
          <p:cNvSpPr txBox="1">
            <a:spLocks noChangeArrowheads="1"/>
          </p:cNvSpPr>
          <p:nvPr/>
        </p:nvSpPr>
        <p:spPr bwMode="auto">
          <a:xfrm>
            <a:off x="5867400" y="2997200"/>
            <a:ext cx="649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PE"/>
          </a:p>
        </p:txBody>
      </p:sp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5795963" y="2852738"/>
            <a:ext cx="719137" cy="3762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i="1"/>
              <a:t>LPL</a:t>
            </a:r>
          </a:p>
        </p:txBody>
      </p:sp>
      <p:grpSp>
        <p:nvGrpSpPr>
          <p:cNvPr id="108563" name="Group 19"/>
          <p:cNvGrpSpPr>
            <a:grpSpLocks/>
          </p:cNvGrpSpPr>
          <p:nvPr/>
        </p:nvGrpSpPr>
        <p:grpSpPr bwMode="auto">
          <a:xfrm>
            <a:off x="0" y="2636838"/>
            <a:ext cx="2124075" cy="1590675"/>
            <a:chOff x="0" y="1661"/>
            <a:chExt cx="1338" cy="1002"/>
          </a:xfrm>
        </p:grpSpPr>
        <p:grpSp>
          <p:nvGrpSpPr>
            <p:cNvPr id="108564" name="Group 20"/>
            <p:cNvGrpSpPr>
              <a:grpSpLocks/>
            </p:cNvGrpSpPr>
            <p:nvPr/>
          </p:nvGrpSpPr>
          <p:grpSpPr bwMode="auto">
            <a:xfrm>
              <a:off x="703" y="1661"/>
              <a:ext cx="544" cy="726"/>
              <a:chOff x="1066" y="1253"/>
              <a:chExt cx="544" cy="726"/>
            </a:xfrm>
          </p:grpSpPr>
          <p:sp>
            <p:nvSpPr>
              <p:cNvPr id="108565" name="Rectangle 21" descr="25%"/>
              <p:cNvSpPr>
                <a:spLocks noChangeArrowheads="1"/>
              </p:cNvSpPr>
              <p:nvPr/>
            </p:nvSpPr>
            <p:spPr bwMode="auto">
              <a:xfrm>
                <a:off x="1111" y="1253"/>
                <a:ext cx="499" cy="317"/>
              </a:xfrm>
              <a:prstGeom prst="rect">
                <a:avLst/>
              </a:prstGeom>
              <a:pattFill prst="pct25">
                <a:fgClr>
                  <a:srgbClr val="FFFF99"/>
                </a:fgClr>
                <a:bgClr>
                  <a:schemeClr val="bg1"/>
                </a:bgClr>
              </a:patt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ES" sz="2000" b="1">
                    <a:solidFill>
                      <a:srgbClr val="FF3300"/>
                    </a:solidFill>
                  </a:rPr>
                  <a:t>B48</a:t>
                </a:r>
              </a:p>
            </p:txBody>
          </p:sp>
          <p:sp>
            <p:nvSpPr>
              <p:cNvPr id="108566" name="Oval 22" descr="25%"/>
              <p:cNvSpPr>
                <a:spLocks noChangeArrowheads="1"/>
              </p:cNvSpPr>
              <p:nvPr/>
            </p:nvSpPr>
            <p:spPr bwMode="auto">
              <a:xfrm>
                <a:off x="1066" y="1480"/>
                <a:ext cx="499" cy="499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ES" b="1"/>
                  <a:t>TG</a:t>
                </a:r>
              </a:p>
            </p:txBody>
          </p:sp>
        </p:grpSp>
        <p:sp>
          <p:nvSpPr>
            <p:cNvPr id="108567" name="Text Box 23"/>
            <p:cNvSpPr txBox="1">
              <a:spLocks noChangeArrowheads="1"/>
            </p:cNvSpPr>
            <p:nvPr/>
          </p:nvSpPr>
          <p:spPr bwMode="auto">
            <a:xfrm>
              <a:off x="0" y="2432"/>
              <a:ext cx="133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/>
                <a:t>QUILOMICRONES</a:t>
              </a:r>
            </a:p>
          </p:txBody>
        </p:sp>
      </p:grpSp>
      <p:grpSp>
        <p:nvGrpSpPr>
          <p:cNvPr id="108568" name="Group 24"/>
          <p:cNvGrpSpPr>
            <a:grpSpLocks/>
          </p:cNvGrpSpPr>
          <p:nvPr/>
        </p:nvGrpSpPr>
        <p:grpSpPr bwMode="auto">
          <a:xfrm>
            <a:off x="7019925" y="2492375"/>
            <a:ext cx="1657350" cy="1735138"/>
            <a:chOff x="4422" y="1570"/>
            <a:chExt cx="1044" cy="1093"/>
          </a:xfrm>
        </p:grpSpPr>
        <p:sp>
          <p:nvSpPr>
            <p:cNvPr id="108569" name="Rectangle 25" descr="25%"/>
            <p:cNvSpPr>
              <a:spLocks noChangeArrowheads="1"/>
            </p:cNvSpPr>
            <p:nvPr/>
          </p:nvSpPr>
          <p:spPr bwMode="auto">
            <a:xfrm>
              <a:off x="4785" y="2115"/>
              <a:ext cx="272" cy="272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b="1">
                  <a:solidFill>
                    <a:schemeClr val="accent2"/>
                  </a:solidFill>
                </a:rPr>
                <a:t>E</a:t>
              </a:r>
            </a:p>
          </p:txBody>
        </p:sp>
        <p:sp>
          <p:nvSpPr>
            <p:cNvPr id="108570" name="Rectangle 26" descr="25%"/>
            <p:cNvSpPr>
              <a:spLocks noChangeArrowheads="1"/>
            </p:cNvSpPr>
            <p:nvPr/>
          </p:nvSpPr>
          <p:spPr bwMode="auto">
            <a:xfrm>
              <a:off x="4603" y="1570"/>
              <a:ext cx="499" cy="317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b="1">
                  <a:solidFill>
                    <a:srgbClr val="FF3300"/>
                  </a:solidFill>
                </a:rPr>
                <a:t>B48</a:t>
              </a:r>
            </a:p>
          </p:txBody>
        </p:sp>
        <p:sp>
          <p:nvSpPr>
            <p:cNvPr id="108571" name="Oval 27" descr="25%"/>
            <p:cNvSpPr>
              <a:spLocks noChangeArrowheads="1"/>
            </p:cNvSpPr>
            <p:nvPr/>
          </p:nvSpPr>
          <p:spPr bwMode="auto">
            <a:xfrm>
              <a:off x="4558" y="1933"/>
              <a:ext cx="318" cy="272"/>
            </a:xfrm>
            <a:prstGeom prst="ellipse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b="1"/>
                <a:t>TG</a:t>
              </a:r>
            </a:p>
          </p:txBody>
        </p:sp>
        <p:sp>
          <p:nvSpPr>
            <p:cNvPr id="108572" name="Text Box 28"/>
            <p:cNvSpPr txBox="1">
              <a:spLocks noChangeArrowheads="1"/>
            </p:cNvSpPr>
            <p:nvPr/>
          </p:nvSpPr>
          <p:spPr bwMode="auto">
            <a:xfrm>
              <a:off x="4422" y="2432"/>
              <a:ext cx="10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/>
                <a:t>QM remanentes</a:t>
              </a:r>
            </a:p>
          </p:txBody>
        </p:sp>
      </p:grpSp>
      <p:sp>
        <p:nvSpPr>
          <p:cNvPr id="108573" name="Line 29"/>
          <p:cNvSpPr>
            <a:spLocks noChangeShapeType="1"/>
          </p:cNvSpPr>
          <p:nvPr/>
        </p:nvSpPr>
        <p:spPr bwMode="auto">
          <a:xfrm>
            <a:off x="7885113" y="443706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108574" name="Group 30"/>
          <p:cNvGrpSpPr>
            <a:grpSpLocks/>
          </p:cNvGrpSpPr>
          <p:nvPr/>
        </p:nvGrpSpPr>
        <p:grpSpPr bwMode="auto">
          <a:xfrm>
            <a:off x="6516688" y="5013325"/>
            <a:ext cx="2087562" cy="827088"/>
            <a:chOff x="4105" y="3158"/>
            <a:chExt cx="1315" cy="521"/>
          </a:xfrm>
        </p:grpSpPr>
        <p:sp>
          <p:nvSpPr>
            <p:cNvPr id="108575" name="Oval 31"/>
            <p:cNvSpPr>
              <a:spLocks noChangeArrowheads="1"/>
            </p:cNvSpPr>
            <p:nvPr/>
          </p:nvSpPr>
          <p:spPr bwMode="auto">
            <a:xfrm>
              <a:off x="4105" y="3158"/>
              <a:ext cx="499" cy="499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/>
                <a:t>LRP</a:t>
              </a:r>
            </a:p>
          </p:txBody>
        </p:sp>
        <p:sp>
          <p:nvSpPr>
            <p:cNvPr id="108576" name="Text Box 32"/>
            <p:cNvSpPr txBox="1">
              <a:spLocks noChangeArrowheads="1"/>
            </p:cNvSpPr>
            <p:nvPr/>
          </p:nvSpPr>
          <p:spPr bwMode="auto">
            <a:xfrm>
              <a:off x="4513" y="3385"/>
              <a:ext cx="907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HIGADO</a:t>
              </a:r>
            </a:p>
          </p:txBody>
        </p:sp>
      </p:grpSp>
      <p:grpSp>
        <p:nvGrpSpPr>
          <p:cNvPr id="108578" name="Group 34"/>
          <p:cNvGrpSpPr>
            <a:grpSpLocks/>
          </p:cNvGrpSpPr>
          <p:nvPr/>
        </p:nvGrpSpPr>
        <p:grpSpPr bwMode="auto">
          <a:xfrm>
            <a:off x="6011863" y="3429000"/>
            <a:ext cx="574675" cy="720725"/>
            <a:chOff x="3787" y="2160"/>
            <a:chExt cx="362" cy="454"/>
          </a:xfrm>
        </p:grpSpPr>
        <p:sp>
          <p:nvSpPr>
            <p:cNvPr id="108562" name="Rectangle 18" descr="25%"/>
            <p:cNvSpPr>
              <a:spLocks noChangeArrowheads="1"/>
            </p:cNvSpPr>
            <p:nvPr/>
          </p:nvSpPr>
          <p:spPr bwMode="auto">
            <a:xfrm>
              <a:off x="3787" y="2341"/>
              <a:ext cx="362" cy="273"/>
            </a:xfrm>
            <a:prstGeom prst="rect">
              <a:avLst/>
            </a:prstGeom>
            <a:pattFill prst="pct25">
              <a:fgClr>
                <a:srgbClr val="FFFF99"/>
              </a:fgClr>
              <a:bgClr>
                <a:schemeClr val="bg1"/>
              </a:bgClr>
            </a:patt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2000" b="1">
                  <a:solidFill>
                    <a:schemeClr val="accent2"/>
                  </a:solidFill>
                </a:rPr>
                <a:t>CII</a:t>
              </a:r>
              <a:endParaRPr lang="es-ES"/>
            </a:p>
          </p:txBody>
        </p:sp>
        <p:sp>
          <p:nvSpPr>
            <p:cNvPr id="108577" name="Line 33"/>
            <p:cNvSpPr>
              <a:spLocks noChangeShapeType="1"/>
            </p:cNvSpPr>
            <p:nvPr/>
          </p:nvSpPr>
          <p:spPr bwMode="auto">
            <a:xfrm>
              <a:off x="3878" y="2160"/>
              <a:ext cx="91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08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nimBg="1"/>
      <p:bldP spid="108552" grpId="0" animBg="1"/>
      <p:bldP spid="108559" grpId="0" animBg="1"/>
      <p:bldP spid="108561" grpId="0" animBg="1"/>
      <p:bldP spid="10857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Oval 2"/>
          <p:cNvSpPr>
            <a:spLocks noChangeArrowheads="1"/>
          </p:cNvSpPr>
          <p:nvPr/>
        </p:nvSpPr>
        <p:spPr bwMode="auto">
          <a:xfrm>
            <a:off x="3419475" y="4581525"/>
            <a:ext cx="935038" cy="863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IDL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7772400" cy="765175"/>
          </a:xfrm>
          <a:solidFill>
            <a:srgbClr val="66FF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Metabolismo de las VLDL, IDL, LDL</a:t>
            </a:r>
          </a:p>
        </p:txBody>
      </p:sp>
      <p:grpSp>
        <p:nvGrpSpPr>
          <p:cNvPr id="109572" name="Group 4"/>
          <p:cNvGrpSpPr>
            <a:grpSpLocks/>
          </p:cNvGrpSpPr>
          <p:nvPr/>
        </p:nvGrpSpPr>
        <p:grpSpPr bwMode="auto">
          <a:xfrm>
            <a:off x="0" y="2781300"/>
            <a:ext cx="2532063" cy="1512888"/>
            <a:chOff x="204" y="1979"/>
            <a:chExt cx="1595" cy="953"/>
          </a:xfrm>
        </p:grpSpPr>
        <p:sp>
          <p:nvSpPr>
            <p:cNvPr id="109573" name="Freeform 5"/>
            <p:cNvSpPr>
              <a:spLocks/>
            </p:cNvSpPr>
            <p:nvPr/>
          </p:nvSpPr>
          <p:spPr bwMode="auto">
            <a:xfrm>
              <a:off x="204" y="1979"/>
              <a:ext cx="1595" cy="953"/>
            </a:xfrm>
            <a:custGeom>
              <a:avLst/>
              <a:gdLst/>
              <a:ahLst/>
              <a:cxnLst>
                <a:cxn ang="0">
                  <a:pos x="42" y="683"/>
                </a:cxn>
                <a:cxn ang="0">
                  <a:pos x="64" y="549"/>
                </a:cxn>
                <a:cxn ang="0">
                  <a:pos x="112" y="334"/>
                </a:cxn>
                <a:cxn ang="0">
                  <a:pos x="157" y="245"/>
                </a:cxn>
                <a:cxn ang="0">
                  <a:pos x="227" y="177"/>
                </a:cxn>
                <a:cxn ang="0">
                  <a:pos x="424" y="70"/>
                </a:cxn>
                <a:cxn ang="0">
                  <a:pos x="645" y="8"/>
                </a:cxn>
                <a:cxn ang="0">
                  <a:pos x="779" y="2"/>
                </a:cxn>
                <a:cxn ang="0">
                  <a:pos x="880" y="28"/>
                </a:cxn>
                <a:cxn ang="0">
                  <a:pos x="1043" y="95"/>
                </a:cxn>
                <a:cxn ang="0">
                  <a:pos x="1186" y="157"/>
                </a:cxn>
                <a:cxn ang="0">
                  <a:pos x="1292" y="187"/>
                </a:cxn>
                <a:cxn ang="0">
                  <a:pos x="1381" y="207"/>
                </a:cxn>
                <a:cxn ang="0">
                  <a:pos x="1466" y="203"/>
                </a:cxn>
                <a:cxn ang="0">
                  <a:pos x="1519" y="184"/>
                </a:cxn>
                <a:cxn ang="0">
                  <a:pos x="1707" y="176"/>
                </a:cxn>
                <a:cxn ang="0">
                  <a:pos x="1719" y="224"/>
                </a:cxn>
                <a:cxn ang="0">
                  <a:pos x="1731" y="212"/>
                </a:cxn>
                <a:cxn ang="0">
                  <a:pos x="1719" y="200"/>
                </a:cxn>
                <a:cxn ang="0">
                  <a:pos x="1721" y="209"/>
                </a:cxn>
                <a:cxn ang="0">
                  <a:pos x="1693" y="386"/>
                </a:cxn>
                <a:cxn ang="0">
                  <a:pos x="1665" y="488"/>
                </a:cxn>
                <a:cxn ang="0">
                  <a:pos x="1628" y="563"/>
                </a:cxn>
                <a:cxn ang="0">
                  <a:pos x="1561" y="625"/>
                </a:cxn>
                <a:cxn ang="0">
                  <a:pos x="1424" y="672"/>
                </a:cxn>
                <a:cxn ang="0">
                  <a:pos x="1311" y="701"/>
                </a:cxn>
                <a:cxn ang="0">
                  <a:pos x="1283" y="708"/>
                </a:cxn>
                <a:cxn ang="0">
                  <a:pos x="1272" y="704"/>
                </a:cxn>
                <a:cxn ang="0">
                  <a:pos x="1236" y="720"/>
                </a:cxn>
                <a:cxn ang="0">
                  <a:pos x="1158" y="764"/>
                </a:cxn>
                <a:cxn ang="0">
                  <a:pos x="995" y="861"/>
                </a:cxn>
                <a:cxn ang="0">
                  <a:pos x="863" y="925"/>
                </a:cxn>
                <a:cxn ang="0">
                  <a:pos x="802" y="941"/>
                </a:cxn>
                <a:cxn ang="0">
                  <a:pos x="698" y="937"/>
                </a:cxn>
                <a:cxn ang="0">
                  <a:pos x="603" y="923"/>
                </a:cxn>
                <a:cxn ang="0">
                  <a:pos x="488" y="939"/>
                </a:cxn>
                <a:cxn ang="0">
                  <a:pos x="322" y="985"/>
                </a:cxn>
                <a:cxn ang="0">
                  <a:pos x="239" y="1029"/>
                </a:cxn>
                <a:cxn ang="0">
                  <a:pos x="202" y="1088"/>
                </a:cxn>
                <a:cxn ang="0">
                  <a:pos x="179" y="1142"/>
                </a:cxn>
                <a:cxn ang="0">
                  <a:pos x="149" y="1175"/>
                </a:cxn>
                <a:cxn ang="0">
                  <a:pos x="84" y="1193"/>
                </a:cxn>
                <a:cxn ang="0">
                  <a:pos x="48" y="1202"/>
                </a:cxn>
                <a:cxn ang="0">
                  <a:pos x="14" y="1193"/>
                </a:cxn>
                <a:cxn ang="0">
                  <a:pos x="3" y="1170"/>
                </a:cxn>
                <a:cxn ang="0">
                  <a:pos x="0" y="1120"/>
                </a:cxn>
                <a:cxn ang="0">
                  <a:pos x="3" y="1042"/>
                </a:cxn>
                <a:cxn ang="0">
                  <a:pos x="17" y="889"/>
                </a:cxn>
                <a:cxn ang="0">
                  <a:pos x="28" y="778"/>
                </a:cxn>
              </a:cxnLst>
              <a:rect l="0" t="0" r="r" b="b"/>
              <a:pathLst>
                <a:path w="1731" h="1203">
                  <a:moveTo>
                    <a:pt x="31" y="738"/>
                  </a:moveTo>
                  <a:lnTo>
                    <a:pt x="36" y="712"/>
                  </a:lnTo>
                  <a:lnTo>
                    <a:pt x="42" y="683"/>
                  </a:lnTo>
                  <a:lnTo>
                    <a:pt x="48" y="651"/>
                  </a:lnTo>
                  <a:lnTo>
                    <a:pt x="54" y="619"/>
                  </a:lnTo>
                  <a:lnTo>
                    <a:pt x="64" y="549"/>
                  </a:lnTo>
                  <a:lnTo>
                    <a:pt x="76" y="476"/>
                  </a:lnTo>
                  <a:lnTo>
                    <a:pt x="90" y="404"/>
                  </a:lnTo>
                  <a:lnTo>
                    <a:pt x="112" y="334"/>
                  </a:lnTo>
                  <a:lnTo>
                    <a:pt x="123" y="303"/>
                  </a:lnTo>
                  <a:lnTo>
                    <a:pt x="140" y="272"/>
                  </a:lnTo>
                  <a:lnTo>
                    <a:pt x="157" y="245"/>
                  </a:lnTo>
                  <a:lnTo>
                    <a:pt x="177" y="221"/>
                  </a:lnTo>
                  <a:lnTo>
                    <a:pt x="199" y="199"/>
                  </a:lnTo>
                  <a:lnTo>
                    <a:pt x="227" y="177"/>
                  </a:lnTo>
                  <a:lnTo>
                    <a:pt x="286" y="137"/>
                  </a:lnTo>
                  <a:lnTo>
                    <a:pt x="350" y="100"/>
                  </a:lnTo>
                  <a:lnTo>
                    <a:pt x="424" y="70"/>
                  </a:lnTo>
                  <a:lnTo>
                    <a:pt x="499" y="42"/>
                  </a:lnTo>
                  <a:lnTo>
                    <a:pt x="571" y="22"/>
                  </a:lnTo>
                  <a:lnTo>
                    <a:pt x="645" y="8"/>
                  </a:lnTo>
                  <a:lnTo>
                    <a:pt x="712" y="0"/>
                  </a:lnTo>
                  <a:lnTo>
                    <a:pt x="746" y="0"/>
                  </a:lnTo>
                  <a:lnTo>
                    <a:pt x="779" y="2"/>
                  </a:lnTo>
                  <a:lnTo>
                    <a:pt x="813" y="8"/>
                  </a:lnTo>
                  <a:lnTo>
                    <a:pt x="846" y="18"/>
                  </a:lnTo>
                  <a:lnTo>
                    <a:pt x="880" y="28"/>
                  </a:lnTo>
                  <a:lnTo>
                    <a:pt x="913" y="40"/>
                  </a:lnTo>
                  <a:lnTo>
                    <a:pt x="978" y="66"/>
                  </a:lnTo>
                  <a:lnTo>
                    <a:pt x="1043" y="95"/>
                  </a:lnTo>
                  <a:lnTo>
                    <a:pt x="1104" y="123"/>
                  </a:lnTo>
                  <a:lnTo>
                    <a:pt x="1160" y="148"/>
                  </a:lnTo>
                  <a:lnTo>
                    <a:pt x="1186" y="157"/>
                  </a:lnTo>
                  <a:lnTo>
                    <a:pt x="1211" y="166"/>
                  </a:lnTo>
                  <a:lnTo>
                    <a:pt x="1253" y="177"/>
                  </a:lnTo>
                  <a:lnTo>
                    <a:pt x="1292" y="187"/>
                  </a:lnTo>
                  <a:lnTo>
                    <a:pt x="1323" y="195"/>
                  </a:lnTo>
                  <a:lnTo>
                    <a:pt x="1353" y="203"/>
                  </a:lnTo>
                  <a:lnTo>
                    <a:pt x="1381" y="207"/>
                  </a:lnTo>
                  <a:lnTo>
                    <a:pt x="1407" y="207"/>
                  </a:lnTo>
                  <a:lnTo>
                    <a:pt x="1435" y="207"/>
                  </a:lnTo>
                  <a:lnTo>
                    <a:pt x="1466" y="203"/>
                  </a:lnTo>
                  <a:lnTo>
                    <a:pt x="1482" y="199"/>
                  </a:lnTo>
                  <a:lnTo>
                    <a:pt x="1499" y="193"/>
                  </a:lnTo>
                  <a:lnTo>
                    <a:pt x="1519" y="184"/>
                  </a:lnTo>
                  <a:lnTo>
                    <a:pt x="1536" y="173"/>
                  </a:lnTo>
                  <a:lnTo>
                    <a:pt x="1569" y="158"/>
                  </a:lnTo>
                  <a:lnTo>
                    <a:pt x="1707" y="176"/>
                  </a:lnTo>
                  <a:lnTo>
                    <a:pt x="1713" y="200"/>
                  </a:lnTo>
                  <a:lnTo>
                    <a:pt x="1713" y="212"/>
                  </a:lnTo>
                  <a:lnTo>
                    <a:pt x="1719" y="224"/>
                  </a:lnTo>
                  <a:lnTo>
                    <a:pt x="1697" y="198"/>
                  </a:lnTo>
                  <a:lnTo>
                    <a:pt x="1701" y="200"/>
                  </a:lnTo>
                  <a:lnTo>
                    <a:pt x="1731" y="212"/>
                  </a:lnTo>
                  <a:lnTo>
                    <a:pt x="1725" y="176"/>
                  </a:lnTo>
                  <a:lnTo>
                    <a:pt x="1719" y="182"/>
                  </a:lnTo>
                  <a:lnTo>
                    <a:pt x="1719" y="200"/>
                  </a:lnTo>
                  <a:lnTo>
                    <a:pt x="1689" y="176"/>
                  </a:lnTo>
                  <a:lnTo>
                    <a:pt x="1723" y="177"/>
                  </a:lnTo>
                  <a:lnTo>
                    <a:pt x="1721" y="209"/>
                  </a:lnTo>
                  <a:lnTo>
                    <a:pt x="1718" y="241"/>
                  </a:lnTo>
                  <a:lnTo>
                    <a:pt x="1707" y="312"/>
                  </a:lnTo>
                  <a:lnTo>
                    <a:pt x="1693" y="386"/>
                  </a:lnTo>
                  <a:lnTo>
                    <a:pt x="1684" y="422"/>
                  </a:lnTo>
                  <a:lnTo>
                    <a:pt x="1673" y="456"/>
                  </a:lnTo>
                  <a:lnTo>
                    <a:pt x="1665" y="488"/>
                  </a:lnTo>
                  <a:lnTo>
                    <a:pt x="1653" y="516"/>
                  </a:lnTo>
                  <a:lnTo>
                    <a:pt x="1639" y="541"/>
                  </a:lnTo>
                  <a:lnTo>
                    <a:pt x="1628" y="563"/>
                  </a:lnTo>
                  <a:lnTo>
                    <a:pt x="1614" y="581"/>
                  </a:lnTo>
                  <a:lnTo>
                    <a:pt x="1598" y="597"/>
                  </a:lnTo>
                  <a:lnTo>
                    <a:pt x="1561" y="625"/>
                  </a:lnTo>
                  <a:lnTo>
                    <a:pt x="1516" y="644"/>
                  </a:lnTo>
                  <a:lnTo>
                    <a:pt x="1471" y="661"/>
                  </a:lnTo>
                  <a:lnTo>
                    <a:pt x="1424" y="672"/>
                  </a:lnTo>
                  <a:lnTo>
                    <a:pt x="1379" y="683"/>
                  </a:lnTo>
                  <a:lnTo>
                    <a:pt x="1343" y="690"/>
                  </a:lnTo>
                  <a:lnTo>
                    <a:pt x="1311" y="701"/>
                  </a:lnTo>
                  <a:lnTo>
                    <a:pt x="1300" y="704"/>
                  </a:lnTo>
                  <a:lnTo>
                    <a:pt x="1292" y="706"/>
                  </a:lnTo>
                  <a:lnTo>
                    <a:pt x="1283" y="708"/>
                  </a:lnTo>
                  <a:lnTo>
                    <a:pt x="1281" y="708"/>
                  </a:lnTo>
                  <a:lnTo>
                    <a:pt x="1278" y="704"/>
                  </a:lnTo>
                  <a:lnTo>
                    <a:pt x="1272" y="704"/>
                  </a:lnTo>
                  <a:lnTo>
                    <a:pt x="1258" y="708"/>
                  </a:lnTo>
                  <a:lnTo>
                    <a:pt x="1250" y="715"/>
                  </a:lnTo>
                  <a:lnTo>
                    <a:pt x="1236" y="720"/>
                  </a:lnTo>
                  <a:lnTo>
                    <a:pt x="1219" y="728"/>
                  </a:lnTo>
                  <a:lnTo>
                    <a:pt x="1202" y="738"/>
                  </a:lnTo>
                  <a:lnTo>
                    <a:pt x="1158" y="764"/>
                  </a:lnTo>
                  <a:lnTo>
                    <a:pt x="1107" y="796"/>
                  </a:lnTo>
                  <a:lnTo>
                    <a:pt x="1051" y="828"/>
                  </a:lnTo>
                  <a:lnTo>
                    <a:pt x="995" y="861"/>
                  </a:lnTo>
                  <a:lnTo>
                    <a:pt x="939" y="892"/>
                  </a:lnTo>
                  <a:lnTo>
                    <a:pt x="886" y="915"/>
                  </a:lnTo>
                  <a:lnTo>
                    <a:pt x="863" y="925"/>
                  </a:lnTo>
                  <a:lnTo>
                    <a:pt x="841" y="933"/>
                  </a:lnTo>
                  <a:lnTo>
                    <a:pt x="821" y="939"/>
                  </a:lnTo>
                  <a:lnTo>
                    <a:pt x="802" y="941"/>
                  </a:lnTo>
                  <a:lnTo>
                    <a:pt x="765" y="945"/>
                  </a:lnTo>
                  <a:lnTo>
                    <a:pt x="732" y="941"/>
                  </a:lnTo>
                  <a:lnTo>
                    <a:pt x="698" y="937"/>
                  </a:lnTo>
                  <a:lnTo>
                    <a:pt x="667" y="931"/>
                  </a:lnTo>
                  <a:lnTo>
                    <a:pt x="637" y="925"/>
                  </a:lnTo>
                  <a:lnTo>
                    <a:pt x="603" y="923"/>
                  </a:lnTo>
                  <a:lnTo>
                    <a:pt x="569" y="925"/>
                  </a:lnTo>
                  <a:lnTo>
                    <a:pt x="530" y="931"/>
                  </a:lnTo>
                  <a:lnTo>
                    <a:pt x="488" y="939"/>
                  </a:lnTo>
                  <a:lnTo>
                    <a:pt x="404" y="961"/>
                  </a:lnTo>
                  <a:lnTo>
                    <a:pt x="362" y="973"/>
                  </a:lnTo>
                  <a:lnTo>
                    <a:pt x="322" y="985"/>
                  </a:lnTo>
                  <a:lnTo>
                    <a:pt x="289" y="998"/>
                  </a:lnTo>
                  <a:lnTo>
                    <a:pt x="261" y="1012"/>
                  </a:lnTo>
                  <a:lnTo>
                    <a:pt x="239" y="1029"/>
                  </a:lnTo>
                  <a:lnTo>
                    <a:pt x="221" y="1048"/>
                  </a:lnTo>
                  <a:lnTo>
                    <a:pt x="210" y="1069"/>
                  </a:lnTo>
                  <a:lnTo>
                    <a:pt x="202" y="1088"/>
                  </a:lnTo>
                  <a:lnTo>
                    <a:pt x="193" y="1108"/>
                  </a:lnTo>
                  <a:lnTo>
                    <a:pt x="185" y="1126"/>
                  </a:lnTo>
                  <a:lnTo>
                    <a:pt x="179" y="1142"/>
                  </a:lnTo>
                  <a:lnTo>
                    <a:pt x="168" y="1156"/>
                  </a:lnTo>
                  <a:lnTo>
                    <a:pt x="157" y="1166"/>
                  </a:lnTo>
                  <a:lnTo>
                    <a:pt x="149" y="1175"/>
                  </a:lnTo>
                  <a:lnTo>
                    <a:pt x="126" y="1188"/>
                  </a:lnTo>
                  <a:lnTo>
                    <a:pt x="107" y="1192"/>
                  </a:lnTo>
                  <a:lnTo>
                    <a:pt x="84" y="1193"/>
                  </a:lnTo>
                  <a:lnTo>
                    <a:pt x="73" y="1196"/>
                  </a:lnTo>
                  <a:lnTo>
                    <a:pt x="62" y="1200"/>
                  </a:lnTo>
                  <a:lnTo>
                    <a:pt x="48" y="1202"/>
                  </a:lnTo>
                  <a:lnTo>
                    <a:pt x="34" y="1203"/>
                  </a:lnTo>
                  <a:lnTo>
                    <a:pt x="22" y="1202"/>
                  </a:lnTo>
                  <a:lnTo>
                    <a:pt x="14" y="1193"/>
                  </a:lnTo>
                  <a:lnTo>
                    <a:pt x="8" y="1188"/>
                  </a:lnTo>
                  <a:lnTo>
                    <a:pt x="6" y="1180"/>
                  </a:lnTo>
                  <a:lnTo>
                    <a:pt x="3" y="1170"/>
                  </a:lnTo>
                  <a:lnTo>
                    <a:pt x="0" y="1156"/>
                  </a:lnTo>
                  <a:lnTo>
                    <a:pt x="0" y="1140"/>
                  </a:lnTo>
                  <a:lnTo>
                    <a:pt x="0" y="1120"/>
                  </a:lnTo>
                  <a:lnTo>
                    <a:pt x="0" y="1096"/>
                  </a:lnTo>
                  <a:lnTo>
                    <a:pt x="0" y="1070"/>
                  </a:lnTo>
                  <a:lnTo>
                    <a:pt x="3" y="1042"/>
                  </a:lnTo>
                  <a:lnTo>
                    <a:pt x="6" y="1012"/>
                  </a:lnTo>
                  <a:lnTo>
                    <a:pt x="11" y="951"/>
                  </a:lnTo>
                  <a:lnTo>
                    <a:pt x="17" y="889"/>
                  </a:lnTo>
                  <a:lnTo>
                    <a:pt x="22" y="830"/>
                  </a:lnTo>
                  <a:lnTo>
                    <a:pt x="26" y="802"/>
                  </a:lnTo>
                  <a:lnTo>
                    <a:pt x="28" y="778"/>
                  </a:lnTo>
                  <a:lnTo>
                    <a:pt x="31" y="756"/>
                  </a:lnTo>
                  <a:lnTo>
                    <a:pt x="31" y="738"/>
                  </a:lnTo>
                </a:path>
              </a:pathLst>
            </a:custGeom>
            <a:solidFill>
              <a:srgbClr val="FFFFCC"/>
            </a:solidFill>
            <a:ln w="508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09574" name="Text Box 6"/>
            <p:cNvSpPr txBox="1">
              <a:spLocks noChangeArrowheads="1"/>
            </p:cNvSpPr>
            <p:nvPr/>
          </p:nvSpPr>
          <p:spPr bwMode="auto">
            <a:xfrm>
              <a:off x="521" y="2296"/>
              <a:ext cx="8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/>
                <a:t>HIGADO</a:t>
              </a:r>
            </a:p>
          </p:txBody>
        </p:sp>
      </p:grpSp>
      <p:sp>
        <p:nvSpPr>
          <p:cNvPr id="109575" name="Oval 7"/>
          <p:cNvSpPr>
            <a:spLocks noChangeArrowheads="1"/>
          </p:cNvSpPr>
          <p:nvPr/>
        </p:nvSpPr>
        <p:spPr bwMode="auto">
          <a:xfrm>
            <a:off x="2627313" y="1989138"/>
            <a:ext cx="863600" cy="863600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VLDL</a:t>
            </a:r>
          </a:p>
        </p:txBody>
      </p:sp>
      <p:sp>
        <p:nvSpPr>
          <p:cNvPr id="109576" name="Oval 8"/>
          <p:cNvSpPr>
            <a:spLocks noChangeArrowheads="1"/>
          </p:cNvSpPr>
          <p:nvPr/>
        </p:nvSpPr>
        <p:spPr bwMode="auto">
          <a:xfrm>
            <a:off x="4356100" y="3644900"/>
            <a:ext cx="1008063" cy="1008063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HDL</a:t>
            </a:r>
          </a:p>
        </p:txBody>
      </p:sp>
      <p:sp>
        <p:nvSpPr>
          <p:cNvPr id="109577" name="Oval 9"/>
          <p:cNvSpPr>
            <a:spLocks noChangeArrowheads="1"/>
          </p:cNvSpPr>
          <p:nvPr/>
        </p:nvSpPr>
        <p:spPr bwMode="auto">
          <a:xfrm>
            <a:off x="5867400" y="2708275"/>
            <a:ext cx="792163" cy="792163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VLDL</a:t>
            </a:r>
          </a:p>
        </p:txBody>
      </p:sp>
      <p:sp>
        <p:nvSpPr>
          <p:cNvPr id="109578" name="Freeform 10"/>
          <p:cNvSpPr>
            <a:spLocks/>
          </p:cNvSpPr>
          <p:nvPr/>
        </p:nvSpPr>
        <p:spPr bwMode="auto">
          <a:xfrm rot="1209541">
            <a:off x="3768725" y="2217738"/>
            <a:ext cx="2087563" cy="431800"/>
          </a:xfrm>
          <a:custGeom>
            <a:avLst/>
            <a:gdLst/>
            <a:ahLst/>
            <a:cxnLst>
              <a:cxn ang="0">
                <a:pos x="499" y="227"/>
              </a:cxn>
              <a:cxn ang="0">
                <a:pos x="363" y="45"/>
              </a:cxn>
              <a:cxn ang="0">
                <a:pos x="136" y="45"/>
              </a:cxn>
              <a:cxn ang="0">
                <a:pos x="0" y="317"/>
              </a:cxn>
            </a:cxnLst>
            <a:rect l="0" t="0" r="r" b="b"/>
            <a:pathLst>
              <a:path w="499" h="317">
                <a:moveTo>
                  <a:pt x="499" y="227"/>
                </a:moveTo>
                <a:cubicBezTo>
                  <a:pt x="461" y="151"/>
                  <a:pt x="423" y="75"/>
                  <a:pt x="363" y="45"/>
                </a:cubicBezTo>
                <a:cubicBezTo>
                  <a:pt x="303" y="15"/>
                  <a:pt x="196" y="0"/>
                  <a:pt x="136" y="45"/>
                </a:cubicBezTo>
                <a:cubicBezTo>
                  <a:pt x="76" y="90"/>
                  <a:pt x="23" y="279"/>
                  <a:pt x="0" y="317"/>
                </a:cubicBezTo>
              </a:path>
            </a:pathLst>
          </a:custGeom>
          <a:noFill/>
          <a:ln w="41275">
            <a:solidFill>
              <a:srgbClr val="FF33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1547813" y="3573463"/>
            <a:ext cx="1225550" cy="531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s-ES" sz="1800" b="1" i="1"/>
              <a:t>Lipasa</a:t>
            </a:r>
          </a:p>
          <a:p>
            <a:pPr>
              <a:lnSpc>
                <a:spcPct val="55000"/>
              </a:lnSpc>
              <a:spcBef>
                <a:spcPct val="50000"/>
              </a:spcBef>
            </a:pPr>
            <a:r>
              <a:rPr lang="es-ES" sz="1800" b="1" i="1"/>
              <a:t> Hepática</a:t>
            </a:r>
          </a:p>
        </p:txBody>
      </p:sp>
      <p:sp>
        <p:nvSpPr>
          <p:cNvPr id="109580" name="Freeform 12"/>
          <p:cNvSpPr>
            <a:spLocks/>
          </p:cNvSpPr>
          <p:nvPr/>
        </p:nvSpPr>
        <p:spPr bwMode="auto">
          <a:xfrm rot="3244063">
            <a:off x="2308225" y="3914775"/>
            <a:ext cx="1511300" cy="215900"/>
          </a:xfrm>
          <a:custGeom>
            <a:avLst/>
            <a:gdLst/>
            <a:ahLst/>
            <a:cxnLst>
              <a:cxn ang="0">
                <a:pos x="499" y="227"/>
              </a:cxn>
              <a:cxn ang="0">
                <a:pos x="363" y="45"/>
              </a:cxn>
              <a:cxn ang="0">
                <a:pos x="136" y="45"/>
              </a:cxn>
              <a:cxn ang="0">
                <a:pos x="0" y="317"/>
              </a:cxn>
            </a:cxnLst>
            <a:rect l="0" t="0" r="r" b="b"/>
            <a:pathLst>
              <a:path w="499" h="317">
                <a:moveTo>
                  <a:pt x="499" y="227"/>
                </a:moveTo>
                <a:cubicBezTo>
                  <a:pt x="461" y="151"/>
                  <a:pt x="423" y="75"/>
                  <a:pt x="363" y="45"/>
                </a:cubicBezTo>
                <a:cubicBezTo>
                  <a:pt x="303" y="15"/>
                  <a:pt x="196" y="0"/>
                  <a:pt x="136" y="45"/>
                </a:cubicBezTo>
                <a:cubicBezTo>
                  <a:pt x="76" y="90"/>
                  <a:pt x="23" y="279"/>
                  <a:pt x="0" y="317"/>
                </a:cubicBezTo>
              </a:path>
            </a:pathLst>
          </a:custGeom>
          <a:noFill/>
          <a:ln w="412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9581" name="AutoShape 13" descr="25%"/>
          <p:cNvSpPr>
            <a:spLocks noChangeArrowheads="1"/>
          </p:cNvSpPr>
          <p:nvPr/>
        </p:nvSpPr>
        <p:spPr bwMode="auto">
          <a:xfrm>
            <a:off x="2700338" y="5734050"/>
            <a:ext cx="2305050" cy="863600"/>
          </a:xfrm>
          <a:prstGeom prst="flowChartPunchedTape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/>
              <a:t>TEJIDO PERIFERICO</a:t>
            </a:r>
          </a:p>
        </p:txBody>
      </p:sp>
      <p:sp>
        <p:nvSpPr>
          <p:cNvPr id="109582" name="Freeform 14"/>
          <p:cNvSpPr>
            <a:spLocks/>
          </p:cNvSpPr>
          <p:nvPr/>
        </p:nvSpPr>
        <p:spPr bwMode="auto">
          <a:xfrm rot="-67325471">
            <a:off x="1633538" y="2190750"/>
            <a:ext cx="1069975" cy="377825"/>
          </a:xfrm>
          <a:custGeom>
            <a:avLst/>
            <a:gdLst/>
            <a:ahLst/>
            <a:cxnLst>
              <a:cxn ang="0">
                <a:pos x="499" y="227"/>
              </a:cxn>
              <a:cxn ang="0">
                <a:pos x="363" y="45"/>
              </a:cxn>
              <a:cxn ang="0">
                <a:pos x="136" y="45"/>
              </a:cxn>
              <a:cxn ang="0">
                <a:pos x="0" y="317"/>
              </a:cxn>
            </a:cxnLst>
            <a:rect l="0" t="0" r="r" b="b"/>
            <a:pathLst>
              <a:path w="499" h="317">
                <a:moveTo>
                  <a:pt x="499" y="227"/>
                </a:moveTo>
                <a:cubicBezTo>
                  <a:pt x="461" y="151"/>
                  <a:pt x="423" y="75"/>
                  <a:pt x="363" y="45"/>
                </a:cubicBezTo>
                <a:cubicBezTo>
                  <a:pt x="303" y="15"/>
                  <a:pt x="196" y="0"/>
                  <a:pt x="136" y="45"/>
                </a:cubicBezTo>
                <a:cubicBezTo>
                  <a:pt x="76" y="90"/>
                  <a:pt x="23" y="279"/>
                  <a:pt x="0" y="317"/>
                </a:cubicBezTo>
              </a:path>
            </a:pathLst>
          </a:custGeom>
          <a:noFill/>
          <a:ln w="41275">
            <a:solidFill>
              <a:srgbClr val="FF33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9583" name="Freeform 15"/>
          <p:cNvSpPr>
            <a:spLocks/>
          </p:cNvSpPr>
          <p:nvPr/>
        </p:nvSpPr>
        <p:spPr bwMode="auto">
          <a:xfrm rot="16200000">
            <a:off x="4210844" y="2924969"/>
            <a:ext cx="1081088" cy="215900"/>
          </a:xfrm>
          <a:custGeom>
            <a:avLst/>
            <a:gdLst/>
            <a:ahLst/>
            <a:cxnLst>
              <a:cxn ang="0">
                <a:pos x="499" y="227"/>
              </a:cxn>
              <a:cxn ang="0">
                <a:pos x="363" y="45"/>
              </a:cxn>
              <a:cxn ang="0">
                <a:pos x="136" y="45"/>
              </a:cxn>
              <a:cxn ang="0">
                <a:pos x="0" y="317"/>
              </a:cxn>
            </a:cxnLst>
            <a:rect l="0" t="0" r="r" b="b"/>
            <a:pathLst>
              <a:path w="499" h="317">
                <a:moveTo>
                  <a:pt x="499" y="227"/>
                </a:moveTo>
                <a:cubicBezTo>
                  <a:pt x="461" y="151"/>
                  <a:pt x="423" y="75"/>
                  <a:pt x="363" y="45"/>
                </a:cubicBezTo>
                <a:cubicBezTo>
                  <a:pt x="303" y="15"/>
                  <a:pt x="196" y="0"/>
                  <a:pt x="136" y="45"/>
                </a:cubicBezTo>
                <a:cubicBezTo>
                  <a:pt x="76" y="90"/>
                  <a:pt x="23" y="279"/>
                  <a:pt x="0" y="317"/>
                </a:cubicBezTo>
              </a:path>
            </a:pathLst>
          </a:custGeom>
          <a:noFill/>
          <a:ln w="41275">
            <a:solidFill>
              <a:srgbClr val="FF33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9584" name="Text Box 16"/>
          <p:cNvSpPr txBox="1">
            <a:spLocks noChangeArrowheads="1"/>
          </p:cNvSpPr>
          <p:nvPr/>
        </p:nvSpPr>
        <p:spPr bwMode="auto">
          <a:xfrm>
            <a:off x="3708400" y="2924175"/>
            <a:ext cx="1295400" cy="366713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/>
              <a:t>Apo CII, E</a:t>
            </a:r>
          </a:p>
        </p:txBody>
      </p:sp>
      <p:grpSp>
        <p:nvGrpSpPr>
          <p:cNvPr id="109585" name="Group 17"/>
          <p:cNvGrpSpPr>
            <a:grpSpLocks/>
          </p:cNvGrpSpPr>
          <p:nvPr/>
        </p:nvGrpSpPr>
        <p:grpSpPr bwMode="auto">
          <a:xfrm>
            <a:off x="5867400" y="3500438"/>
            <a:ext cx="2303463" cy="2586037"/>
            <a:chOff x="3696" y="2205"/>
            <a:chExt cx="1451" cy="1629"/>
          </a:xfrm>
        </p:grpSpPr>
        <p:grpSp>
          <p:nvGrpSpPr>
            <p:cNvPr id="109586" name="Group 18"/>
            <p:cNvGrpSpPr>
              <a:grpSpLocks/>
            </p:cNvGrpSpPr>
            <p:nvPr/>
          </p:nvGrpSpPr>
          <p:grpSpPr bwMode="auto">
            <a:xfrm>
              <a:off x="3696" y="2205"/>
              <a:ext cx="1451" cy="1629"/>
              <a:chOff x="3696" y="2205"/>
              <a:chExt cx="1451" cy="1629"/>
            </a:xfrm>
          </p:grpSpPr>
          <p:sp>
            <p:nvSpPr>
              <p:cNvPr id="109587" name="Text Box 19"/>
              <p:cNvSpPr txBox="1">
                <a:spLocks noChangeArrowheads="1"/>
              </p:cNvSpPr>
              <p:nvPr/>
            </p:nvSpPr>
            <p:spPr bwMode="auto">
              <a:xfrm>
                <a:off x="3696" y="2387"/>
                <a:ext cx="817" cy="33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55000"/>
                  </a:lnSpc>
                  <a:spcBef>
                    <a:spcPct val="50000"/>
                  </a:spcBef>
                </a:pPr>
                <a:r>
                  <a:rPr lang="es-ES" sz="1800" b="1" i="1"/>
                  <a:t>Lipoprotein</a:t>
                </a:r>
              </a:p>
              <a:p>
                <a:pPr>
                  <a:lnSpc>
                    <a:spcPct val="55000"/>
                  </a:lnSpc>
                  <a:spcBef>
                    <a:spcPct val="50000"/>
                  </a:spcBef>
                </a:pPr>
                <a:r>
                  <a:rPr lang="es-ES" sz="1800" b="1" i="1"/>
                  <a:t>Lipasa </a:t>
                </a:r>
              </a:p>
            </p:txBody>
          </p:sp>
          <p:grpSp>
            <p:nvGrpSpPr>
              <p:cNvPr id="109588" name="Group 20"/>
              <p:cNvGrpSpPr>
                <a:grpSpLocks/>
              </p:cNvGrpSpPr>
              <p:nvPr/>
            </p:nvGrpSpPr>
            <p:grpSpPr bwMode="auto">
              <a:xfrm>
                <a:off x="4059" y="2387"/>
                <a:ext cx="1088" cy="952"/>
                <a:chOff x="4059" y="2387"/>
                <a:chExt cx="1088" cy="952"/>
              </a:xfrm>
            </p:grpSpPr>
            <p:grpSp>
              <p:nvGrpSpPr>
                <p:cNvPr id="109589" name="Group 21"/>
                <p:cNvGrpSpPr>
                  <a:grpSpLocks/>
                </p:cNvGrpSpPr>
                <p:nvPr/>
              </p:nvGrpSpPr>
              <p:grpSpPr bwMode="auto">
                <a:xfrm>
                  <a:off x="4059" y="2387"/>
                  <a:ext cx="1088" cy="952"/>
                  <a:chOff x="3969" y="2296"/>
                  <a:chExt cx="1088" cy="952"/>
                </a:xfrm>
              </p:grpSpPr>
              <p:grpSp>
                <p:nvGrpSpPr>
                  <p:cNvPr id="109590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3969" y="2296"/>
                    <a:ext cx="1088" cy="952"/>
                    <a:chOff x="3969" y="2296"/>
                    <a:chExt cx="1088" cy="952"/>
                  </a:xfrm>
                </p:grpSpPr>
                <p:sp>
                  <p:nvSpPr>
                    <p:cNvPr id="109591" name="Oval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05" y="2387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592" name="Oval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77" y="2659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593" name="Oval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50" y="2795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594" name="Oval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69" y="2614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595" name="Oval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58" y="2523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596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77" y="2341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597" name="Oval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49" y="2931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598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04" y="2296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599" name="Oval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77" y="2931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600" name="Oval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69" y="2840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109601" name="Oval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40" y="2568"/>
                      <a:ext cx="317" cy="317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sp>
                <p:nvSpPr>
                  <p:cNvPr id="109602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4241" y="2523"/>
                    <a:ext cx="317" cy="317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sp>
              <p:nvSpPr>
                <p:cNvPr id="109603" name="Oval 35"/>
                <p:cNvSpPr>
                  <a:spLocks noChangeArrowheads="1"/>
                </p:cNvSpPr>
                <p:nvPr/>
              </p:nvSpPr>
              <p:spPr bwMode="auto">
                <a:xfrm>
                  <a:off x="4740" y="2840"/>
                  <a:ext cx="317" cy="317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sp>
            <p:nvSpPr>
              <p:cNvPr id="109604" name="Text Box 36"/>
              <p:cNvSpPr txBox="1">
                <a:spLocks noChangeArrowheads="1"/>
              </p:cNvSpPr>
              <p:nvPr/>
            </p:nvSpPr>
            <p:spPr bwMode="auto">
              <a:xfrm>
                <a:off x="4241" y="3430"/>
                <a:ext cx="772" cy="404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800" b="1"/>
                  <a:t>TEJIDO ADIPOSO</a:t>
                </a:r>
              </a:p>
            </p:txBody>
          </p:sp>
          <p:sp>
            <p:nvSpPr>
              <p:cNvPr id="109605" name="Oval 37" descr="20%"/>
              <p:cNvSpPr>
                <a:spLocks noChangeArrowheads="1"/>
              </p:cNvSpPr>
              <p:nvPr/>
            </p:nvSpPr>
            <p:spPr bwMode="auto">
              <a:xfrm>
                <a:off x="4604" y="2568"/>
                <a:ext cx="408" cy="317"/>
              </a:xfrm>
              <a:prstGeom prst="ellipse">
                <a:avLst/>
              </a:prstGeom>
              <a:pattFill prst="pct20">
                <a:fgClr>
                  <a:srgbClr val="FFFF0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ES" sz="1600" b="1"/>
                  <a:t>TG</a:t>
                </a:r>
              </a:p>
            </p:txBody>
          </p:sp>
          <p:sp>
            <p:nvSpPr>
              <p:cNvPr id="109606" name="Oval 38" descr="20%"/>
              <p:cNvSpPr>
                <a:spLocks noChangeArrowheads="1"/>
              </p:cNvSpPr>
              <p:nvPr/>
            </p:nvSpPr>
            <p:spPr bwMode="auto">
              <a:xfrm>
                <a:off x="4059" y="2840"/>
                <a:ext cx="408" cy="317"/>
              </a:xfrm>
              <a:prstGeom prst="ellipse">
                <a:avLst/>
              </a:prstGeom>
              <a:pattFill prst="pct20">
                <a:fgClr>
                  <a:srgbClr val="FFFF00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ES" sz="1600" b="1"/>
                  <a:t>AG</a:t>
                </a:r>
              </a:p>
            </p:txBody>
          </p:sp>
          <p:sp>
            <p:nvSpPr>
              <p:cNvPr id="109607" name="Line 39"/>
              <p:cNvSpPr>
                <a:spLocks noChangeShapeType="1"/>
              </p:cNvSpPr>
              <p:nvPr/>
            </p:nvSpPr>
            <p:spPr bwMode="auto">
              <a:xfrm>
                <a:off x="4059" y="2205"/>
                <a:ext cx="136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109608" name="Line 40"/>
            <p:cNvSpPr>
              <a:spLocks noChangeShapeType="1"/>
            </p:cNvSpPr>
            <p:nvPr/>
          </p:nvSpPr>
          <p:spPr bwMode="auto">
            <a:xfrm flipV="1">
              <a:off x="4468" y="2795"/>
              <a:ext cx="226" cy="136"/>
            </a:xfrm>
            <a:prstGeom prst="line">
              <a:avLst/>
            </a:prstGeom>
            <a:noFill/>
            <a:ln w="412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109609" name="AutoShape 41"/>
          <p:cNvSpPr>
            <a:spLocks noChangeArrowheads="1"/>
          </p:cNvSpPr>
          <p:nvPr/>
        </p:nvSpPr>
        <p:spPr bwMode="auto">
          <a:xfrm rot="10800000">
            <a:off x="4716463" y="5013325"/>
            <a:ext cx="1584325" cy="431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09610" name="Freeform 42"/>
          <p:cNvSpPr>
            <a:spLocks/>
          </p:cNvSpPr>
          <p:nvPr/>
        </p:nvSpPr>
        <p:spPr bwMode="auto">
          <a:xfrm rot="-53324941">
            <a:off x="5292725" y="4508500"/>
            <a:ext cx="1069975" cy="377825"/>
          </a:xfrm>
          <a:custGeom>
            <a:avLst/>
            <a:gdLst/>
            <a:ahLst/>
            <a:cxnLst>
              <a:cxn ang="0">
                <a:pos x="499" y="227"/>
              </a:cxn>
              <a:cxn ang="0">
                <a:pos x="363" y="45"/>
              </a:cxn>
              <a:cxn ang="0">
                <a:pos x="136" y="45"/>
              </a:cxn>
              <a:cxn ang="0">
                <a:pos x="0" y="317"/>
              </a:cxn>
            </a:cxnLst>
            <a:rect l="0" t="0" r="r" b="b"/>
            <a:pathLst>
              <a:path w="499" h="317">
                <a:moveTo>
                  <a:pt x="499" y="227"/>
                </a:moveTo>
                <a:cubicBezTo>
                  <a:pt x="461" y="151"/>
                  <a:pt x="423" y="75"/>
                  <a:pt x="363" y="45"/>
                </a:cubicBezTo>
                <a:cubicBezTo>
                  <a:pt x="303" y="15"/>
                  <a:pt x="196" y="0"/>
                  <a:pt x="136" y="45"/>
                </a:cubicBezTo>
                <a:cubicBezTo>
                  <a:pt x="76" y="90"/>
                  <a:pt x="23" y="279"/>
                  <a:pt x="0" y="317"/>
                </a:cubicBezTo>
              </a:path>
            </a:pathLst>
          </a:custGeom>
          <a:noFill/>
          <a:ln w="41275" cap="flat">
            <a:solidFill>
              <a:schemeClr val="tx2"/>
            </a:solidFill>
            <a:prstDash val="sysDot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09611" name="Oval 43"/>
          <p:cNvSpPr>
            <a:spLocks noChangeArrowheads="1"/>
          </p:cNvSpPr>
          <p:nvPr/>
        </p:nvSpPr>
        <p:spPr bwMode="auto">
          <a:xfrm>
            <a:off x="5508625" y="4365625"/>
            <a:ext cx="649288" cy="504825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/>
              <a:t>Apo C</a:t>
            </a:r>
          </a:p>
        </p:txBody>
      </p:sp>
      <p:sp>
        <p:nvSpPr>
          <p:cNvPr id="109612" name="Oval 44"/>
          <p:cNvSpPr>
            <a:spLocks noChangeArrowheads="1"/>
          </p:cNvSpPr>
          <p:nvPr/>
        </p:nvSpPr>
        <p:spPr bwMode="auto">
          <a:xfrm>
            <a:off x="2627313" y="1484313"/>
            <a:ext cx="720725" cy="64928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/>
              <a:t>Apo </a:t>
            </a:r>
          </a:p>
          <a:p>
            <a:pPr algn="ctr"/>
            <a:r>
              <a:rPr lang="es-ES" sz="1800" b="1"/>
              <a:t>B-100</a:t>
            </a:r>
          </a:p>
        </p:txBody>
      </p:sp>
      <p:sp>
        <p:nvSpPr>
          <p:cNvPr id="109613" name="Oval 45"/>
          <p:cNvSpPr>
            <a:spLocks noChangeArrowheads="1"/>
          </p:cNvSpPr>
          <p:nvPr/>
        </p:nvSpPr>
        <p:spPr bwMode="auto">
          <a:xfrm>
            <a:off x="5867400" y="2205038"/>
            <a:ext cx="504825" cy="50323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200" b="1"/>
              <a:t>Apo </a:t>
            </a:r>
          </a:p>
          <a:p>
            <a:pPr algn="ctr"/>
            <a:r>
              <a:rPr lang="es-ES" sz="1200" b="1"/>
              <a:t>B-100</a:t>
            </a:r>
            <a:endParaRPr lang="es-ES" sz="1200"/>
          </a:p>
        </p:txBody>
      </p:sp>
      <p:sp>
        <p:nvSpPr>
          <p:cNvPr id="109614" name="Oval 46"/>
          <p:cNvSpPr>
            <a:spLocks noChangeArrowheads="1"/>
          </p:cNvSpPr>
          <p:nvPr/>
        </p:nvSpPr>
        <p:spPr bwMode="auto">
          <a:xfrm>
            <a:off x="6659563" y="2636838"/>
            <a:ext cx="504825" cy="50323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200" b="1"/>
              <a:t>Apo </a:t>
            </a:r>
          </a:p>
          <a:p>
            <a:pPr algn="ctr"/>
            <a:r>
              <a:rPr lang="es-ES" sz="1200" b="1"/>
              <a:t>CII</a:t>
            </a:r>
            <a:endParaRPr lang="es-ES" sz="1200"/>
          </a:p>
        </p:txBody>
      </p:sp>
      <p:sp>
        <p:nvSpPr>
          <p:cNvPr id="109615" name="Oval 47"/>
          <p:cNvSpPr>
            <a:spLocks noChangeArrowheads="1"/>
          </p:cNvSpPr>
          <p:nvPr/>
        </p:nvSpPr>
        <p:spPr bwMode="auto">
          <a:xfrm>
            <a:off x="5508625" y="3213100"/>
            <a:ext cx="504825" cy="503238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200" b="1"/>
              <a:t>Apo </a:t>
            </a:r>
          </a:p>
          <a:p>
            <a:pPr algn="ctr"/>
            <a:r>
              <a:rPr lang="es-ES" sz="1200" b="1"/>
              <a:t>E</a:t>
            </a:r>
            <a:endParaRPr lang="es-ES" sz="1200"/>
          </a:p>
        </p:txBody>
      </p:sp>
      <p:sp>
        <p:nvSpPr>
          <p:cNvPr id="109616" name="Oval 48"/>
          <p:cNvSpPr>
            <a:spLocks noChangeArrowheads="1"/>
          </p:cNvSpPr>
          <p:nvPr/>
        </p:nvSpPr>
        <p:spPr bwMode="auto">
          <a:xfrm>
            <a:off x="2987675" y="4868863"/>
            <a:ext cx="504825" cy="50323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200" b="1"/>
              <a:t>Apo </a:t>
            </a:r>
          </a:p>
          <a:p>
            <a:pPr algn="ctr"/>
            <a:r>
              <a:rPr lang="es-ES" sz="1200" b="1"/>
              <a:t>B-100</a:t>
            </a:r>
            <a:endParaRPr lang="es-ES"/>
          </a:p>
        </p:txBody>
      </p:sp>
      <p:sp>
        <p:nvSpPr>
          <p:cNvPr id="109617" name="Oval 49"/>
          <p:cNvSpPr>
            <a:spLocks noChangeArrowheads="1"/>
          </p:cNvSpPr>
          <p:nvPr/>
        </p:nvSpPr>
        <p:spPr bwMode="auto">
          <a:xfrm>
            <a:off x="3492500" y="4076700"/>
            <a:ext cx="504825" cy="503238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200" b="1"/>
              <a:t>Apo </a:t>
            </a:r>
          </a:p>
          <a:p>
            <a:pPr algn="ctr"/>
            <a:r>
              <a:rPr lang="es-ES" sz="1200" b="1"/>
              <a:t>E</a:t>
            </a:r>
            <a:endParaRPr lang="es-ES"/>
          </a:p>
        </p:txBody>
      </p:sp>
      <p:grpSp>
        <p:nvGrpSpPr>
          <p:cNvPr id="109618" name="Group 50"/>
          <p:cNvGrpSpPr>
            <a:grpSpLocks/>
          </p:cNvGrpSpPr>
          <p:nvPr/>
        </p:nvGrpSpPr>
        <p:grpSpPr bwMode="auto">
          <a:xfrm>
            <a:off x="6659563" y="1196975"/>
            <a:ext cx="2484437" cy="2770188"/>
            <a:chOff x="4195" y="754"/>
            <a:chExt cx="1565" cy="1745"/>
          </a:xfrm>
        </p:grpSpPr>
        <p:sp>
          <p:nvSpPr>
            <p:cNvPr id="109619" name="Oval 51"/>
            <p:cNvSpPr>
              <a:spLocks noChangeArrowheads="1"/>
            </p:cNvSpPr>
            <p:nvPr/>
          </p:nvSpPr>
          <p:spPr bwMode="auto">
            <a:xfrm>
              <a:off x="4967" y="1434"/>
              <a:ext cx="793" cy="7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/>
                <a:t>Colesterol</a:t>
              </a:r>
            </a:p>
            <a:p>
              <a:pPr algn="ctr"/>
              <a:r>
                <a:rPr lang="es-ES" sz="1800"/>
                <a:t>Esterificado</a:t>
              </a:r>
            </a:p>
          </p:txBody>
        </p:sp>
        <p:sp>
          <p:nvSpPr>
            <p:cNvPr id="109620" name="Oval 52"/>
            <p:cNvSpPr>
              <a:spLocks noChangeArrowheads="1"/>
            </p:cNvSpPr>
            <p:nvPr/>
          </p:nvSpPr>
          <p:spPr bwMode="auto">
            <a:xfrm>
              <a:off x="5012" y="754"/>
              <a:ext cx="499" cy="49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/>
                <a:t>TG</a:t>
              </a:r>
            </a:p>
          </p:txBody>
        </p:sp>
        <p:sp>
          <p:nvSpPr>
            <p:cNvPr id="109621" name="Line 53"/>
            <p:cNvSpPr>
              <a:spLocks noChangeShapeType="1"/>
            </p:cNvSpPr>
            <p:nvPr/>
          </p:nvSpPr>
          <p:spPr bwMode="auto">
            <a:xfrm>
              <a:off x="5148" y="125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09622" name="Line 54"/>
            <p:cNvSpPr>
              <a:spLocks noChangeShapeType="1"/>
            </p:cNvSpPr>
            <p:nvPr/>
          </p:nvSpPr>
          <p:spPr bwMode="auto">
            <a:xfrm>
              <a:off x="5420" y="1207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09623" name="Text Box 55"/>
            <p:cNvSpPr txBox="1">
              <a:spLocks noChangeArrowheads="1"/>
            </p:cNvSpPr>
            <p:nvPr/>
          </p:nvSpPr>
          <p:spPr bwMode="auto">
            <a:xfrm>
              <a:off x="4195" y="845"/>
              <a:ext cx="681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VLDL</a:t>
              </a:r>
            </a:p>
          </p:txBody>
        </p:sp>
        <p:sp>
          <p:nvSpPr>
            <p:cNvPr id="109624" name="Text Box 56"/>
            <p:cNvSpPr txBox="1">
              <a:spLocks noChangeArrowheads="1"/>
            </p:cNvSpPr>
            <p:nvPr/>
          </p:nvSpPr>
          <p:spPr bwMode="auto">
            <a:xfrm>
              <a:off x="5216" y="2205"/>
              <a:ext cx="544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/>
                <a:t>HDL</a:t>
              </a:r>
            </a:p>
          </p:txBody>
        </p:sp>
      </p:grpSp>
      <p:sp>
        <p:nvSpPr>
          <p:cNvPr id="109625" name="Line 57"/>
          <p:cNvSpPr>
            <a:spLocks noChangeShapeType="1"/>
          </p:cNvSpPr>
          <p:nvPr/>
        </p:nvSpPr>
        <p:spPr bwMode="auto">
          <a:xfrm>
            <a:off x="3995738" y="4221163"/>
            <a:ext cx="288925" cy="0"/>
          </a:xfrm>
          <a:prstGeom prst="line">
            <a:avLst/>
          </a:prstGeom>
          <a:noFill/>
          <a:ln w="3492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109626" name="Group 58"/>
          <p:cNvGrpSpPr>
            <a:grpSpLocks/>
          </p:cNvGrpSpPr>
          <p:nvPr/>
        </p:nvGrpSpPr>
        <p:grpSpPr bwMode="auto">
          <a:xfrm>
            <a:off x="419100" y="3716338"/>
            <a:ext cx="8402638" cy="3090862"/>
            <a:chOff x="264" y="2341"/>
            <a:chExt cx="5293" cy="1947"/>
          </a:xfrm>
        </p:grpSpPr>
        <p:grpSp>
          <p:nvGrpSpPr>
            <p:cNvPr id="109627" name="Group 59"/>
            <p:cNvGrpSpPr>
              <a:grpSpLocks/>
            </p:cNvGrpSpPr>
            <p:nvPr/>
          </p:nvGrpSpPr>
          <p:grpSpPr bwMode="auto">
            <a:xfrm>
              <a:off x="264" y="2341"/>
              <a:ext cx="1573" cy="1180"/>
              <a:chOff x="302" y="2568"/>
              <a:chExt cx="1573" cy="1180"/>
            </a:xfrm>
          </p:grpSpPr>
          <p:grpSp>
            <p:nvGrpSpPr>
              <p:cNvPr id="109628" name="Group 60"/>
              <p:cNvGrpSpPr>
                <a:grpSpLocks/>
              </p:cNvGrpSpPr>
              <p:nvPr/>
            </p:nvGrpSpPr>
            <p:grpSpPr bwMode="auto">
              <a:xfrm>
                <a:off x="302" y="3203"/>
                <a:ext cx="1573" cy="545"/>
                <a:chOff x="302" y="3203"/>
                <a:chExt cx="1573" cy="545"/>
              </a:xfrm>
            </p:grpSpPr>
            <p:sp>
              <p:nvSpPr>
                <p:cNvPr id="109629" name="AutoShape 61"/>
                <p:cNvSpPr>
                  <a:spLocks noChangeArrowheads="1"/>
                </p:cNvSpPr>
                <p:nvPr/>
              </p:nvSpPr>
              <p:spPr bwMode="auto">
                <a:xfrm rot="2509480">
                  <a:off x="302" y="3349"/>
                  <a:ext cx="1573" cy="276"/>
                </a:xfrm>
                <a:custGeom>
                  <a:avLst/>
                  <a:gdLst>
                    <a:gd name="G0" fmla="+- 6480 0 0"/>
                    <a:gd name="G1" fmla="+- 8640 0 0"/>
                    <a:gd name="G2" fmla="+- 6171 0 0"/>
                    <a:gd name="G3" fmla="+- 21600 0 6480"/>
                    <a:gd name="G4" fmla="+- 21600 0 8640"/>
                    <a:gd name="G5" fmla="*/ G0 21600 G3"/>
                    <a:gd name="G6" fmla="*/ G1 21600 G3"/>
                    <a:gd name="G7" fmla="*/ G2 G3 21600"/>
                    <a:gd name="G8" fmla="*/ 10800 21600 G3"/>
                    <a:gd name="G9" fmla="*/ G4 21600 G3"/>
                    <a:gd name="G10" fmla="+- 21600 0 G7"/>
                    <a:gd name="G11" fmla="+- G5 0 G8"/>
                    <a:gd name="G12" fmla="+- G6 0 G8"/>
                    <a:gd name="G13" fmla="*/ G12 G7 G11"/>
                    <a:gd name="G14" fmla="+- 21600 0 G13"/>
                    <a:gd name="G15" fmla="+- G0 0 10800"/>
                    <a:gd name="G16" fmla="+- G1 0 10800"/>
                    <a:gd name="G17" fmla="*/ G2 G16 G15"/>
                    <a:gd name="T0" fmla="*/ 10800 w 21600"/>
                    <a:gd name="T1" fmla="*/ 0 h 21600"/>
                    <a:gd name="T2" fmla="*/ 0 w 21600"/>
                    <a:gd name="T3" fmla="*/ 15429 h 21600"/>
                    <a:gd name="T4" fmla="*/ 10800 w 21600"/>
                    <a:gd name="T5" fmla="*/ 18514 h 21600"/>
                    <a:gd name="T6" fmla="*/ 21600 w 21600"/>
                    <a:gd name="T7" fmla="*/ 15429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G13 w 21600"/>
                    <a:gd name="T13" fmla="*/ G6 h 21600"/>
                    <a:gd name="T14" fmla="*/ G14 w 21600"/>
                    <a:gd name="T15" fmla="*/ G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00" y="0"/>
                      </a:moveTo>
                      <a:lnTo>
                        <a:pt x="6480" y="6171"/>
                      </a:lnTo>
                      <a:lnTo>
                        <a:pt x="8640" y="6171"/>
                      </a:lnTo>
                      <a:lnTo>
                        <a:pt x="8640" y="12343"/>
                      </a:lnTo>
                      <a:lnTo>
                        <a:pt x="4320" y="12343"/>
                      </a:lnTo>
                      <a:lnTo>
                        <a:pt x="4320" y="9257"/>
                      </a:lnTo>
                      <a:lnTo>
                        <a:pt x="0" y="15429"/>
                      </a:lnTo>
                      <a:lnTo>
                        <a:pt x="4320" y="21600"/>
                      </a:lnTo>
                      <a:lnTo>
                        <a:pt x="4320" y="18514"/>
                      </a:lnTo>
                      <a:lnTo>
                        <a:pt x="17280" y="18514"/>
                      </a:lnTo>
                      <a:lnTo>
                        <a:pt x="17280" y="21600"/>
                      </a:lnTo>
                      <a:lnTo>
                        <a:pt x="21600" y="15429"/>
                      </a:lnTo>
                      <a:lnTo>
                        <a:pt x="17280" y="9257"/>
                      </a:lnTo>
                      <a:lnTo>
                        <a:pt x="17280" y="12343"/>
                      </a:lnTo>
                      <a:lnTo>
                        <a:pt x="12960" y="12343"/>
                      </a:lnTo>
                      <a:lnTo>
                        <a:pt x="12960" y="6171"/>
                      </a:lnTo>
                      <a:lnTo>
                        <a:pt x="15120" y="617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109630" name="Oval 62"/>
                <p:cNvSpPr>
                  <a:spLocks noChangeArrowheads="1"/>
                </p:cNvSpPr>
                <p:nvPr/>
              </p:nvSpPr>
              <p:spPr bwMode="auto">
                <a:xfrm>
                  <a:off x="793" y="3203"/>
                  <a:ext cx="545" cy="545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s-ES"/>
                    <a:t>LDL</a:t>
                  </a:r>
                </a:p>
              </p:txBody>
            </p:sp>
          </p:grpSp>
          <p:sp>
            <p:nvSpPr>
              <p:cNvPr id="109631" name="Freeform 63"/>
              <p:cNvSpPr>
                <a:spLocks/>
              </p:cNvSpPr>
              <p:nvPr/>
            </p:nvSpPr>
            <p:spPr bwMode="auto">
              <a:xfrm rot="16200000">
                <a:off x="748" y="2795"/>
                <a:ext cx="590" cy="136"/>
              </a:xfrm>
              <a:custGeom>
                <a:avLst/>
                <a:gdLst/>
                <a:ahLst/>
                <a:cxnLst>
                  <a:cxn ang="0">
                    <a:pos x="499" y="227"/>
                  </a:cxn>
                  <a:cxn ang="0">
                    <a:pos x="363" y="45"/>
                  </a:cxn>
                  <a:cxn ang="0">
                    <a:pos x="136" y="45"/>
                  </a:cxn>
                  <a:cxn ang="0">
                    <a:pos x="0" y="317"/>
                  </a:cxn>
                </a:cxnLst>
                <a:rect l="0" t="0" r="r" b="b"/>
                <a:pathLst>
                  <a:path w="499" h="317">
                    <a:moveTo>
                      <a:pt x="499" y="227"/>
                    </a:moveTo>
                    <a:cubicBezTo>
                      <a:pt x="461" y="151"/>
                      <a:pt x="423" y="75"/>
                      <a:pt x="363" y="45"/>
                    </a:cubicBezTo>
                    <a:cubicBezTo>
                      <a:pt x="303" y="15"/>
                      <a:pt x="196" y="0"/>
                      <a:pt x="136" y="45"/>
                    </a:cubicBezTo>
                    <a:cubicBezTo>
                      <a:pt x="76" y="90"/>
                      <a:pt x="23" y="279"/>
                      <a:pt x="0" y="317"/>
                    </a:cubicBezTo>
                  </a:path>
                </a:pathLst>
              </a:custGeom>
              <a:noFill/>
              <a:ln w="4127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109632" name="Oval 64"/>
            <p:cNvSpPr>
              <a:spLocks noChangeArrowheads="1"/>
            </p:cNvSpPr>
            <p:nvPr/>
          </p:nvSpPr>
          <p:spPr bwMode="auto">
            <a:xfrm>
              <a:off x="1247" y="3022"/>
              <a:ext cx="318" cy="317"/>
            </a:xfrm>
            <a:prstGeom prst="ellipse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200" b="1"/>
                <a:t>Apo </a:t>
              </a:r>
            </a:p>
            <a:p>
              <a:pPr algn="ctr"/>
              <a:r>
                <a:rPr lang="es-ES" sz="1200" b="1"/>
                <a:t>B-100</a:t>
              </a:r>
              <a:endParaRPr lang="es-ES"/>
            </a:p>
          </p:txBody>
        </p:sp>
        <p:sp>
          <p:nvSpPr>
            <p:cNvPr id="109633" name="Text Box 65"/>
            <p:cNvSpPr txBox="1">
              <a:spLocks noChangeArrowheads="1"/>
            </p:cNvSpPr>
            <p:nvPr/>
          </p:nvSpPr>
          <p:spPr bwMode="auto">
            <a:xfrm>
              <a:off x="3606" y="3884"/>
              <a:ext cx="195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/>
                <a:t>CETP: Proteína de transporte de esteres de colesterol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9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09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9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09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09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09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09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109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10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09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109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8" dur="500"/>
                                        <p:tgtEl>
                                          <p:spTgt spid="109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0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10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animBg="1"/>
      <p:bldP spid="109571" grpId="0" animBg="1"/>
      <p:bldP spid="109575" grpId="0" animBg="1"/>
      <p:bldP spid="109576" grpId="0" animBg="1"/>
      <p:bldP spid="109576" grpId="1" animBg="1"/>
      <p:bldP spid="109577" grpId="0" animBg="1"/>
      <p:bldP spid="109578" grpId="0" animBg="1"/>
      <p:bldP spid="109579" grpId="0" animBg="1"/>
      <p:bldP spid="109580" grpId="0" animBg="1"/>
      <p:bldP spid="109581" grpId="0" animBg="1"/>
      <p:bldP spid="109582" grpId="0" animBg="1"/>
      <p:bldP spid="109583" grpId="0" animBg="1"/>
      <p:bldP spid="109584" grpId="0" animBg="1"/>
      <p:bldP spid="109609" grpId="0" animBg="1"/>
      <p:bldP spid="109610" grpId="0" animBg="1"/>
      <p:bldP spid="109611" grpId="0" animBg="1"/>
      <p:bldP spid="109612" grpId="0" animBg="1"/>
      <p:bldP spid="109613" grpId="0" animBg="1"/>
      <p:bldP spid="109614" grpId="0" animBg="1"/>
      <p:bldP spid="109615" grpId="0" animBg="1"/>
      <p:bldP spid="109616" grpId="0" animBg="1"/>
      <p:bldP spid="109617" grpId="0" animBg="1"/>
      <p:bldP spid="10962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  <a:solidFill>
            <a:srgbClr val="66FF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/>
              <a:t>Internalización de LDL</a:t>
            </a:r>
            <a:endParaRPr lang="es-ES"/>
          </a:p>
        </p:txBody>
      </p:sp>
      <p:sp>
        <p:nvSpPr>
          <p:cNvPr id="110595" name="Rectangle 3" descr="20%"/>
          <p:cNvSpPr>
            <a:spLocks noGrp="1" noChangeArrowheads="1"/>
          </p:cNvSpPr>
          <p:nvPr>
            <p:ph type="body" idx="1"/>
          </p:nvPr>
        </p:nvSpPr>
        <p:spPr>
          <a:pattFill prst="pct20">
            <a:fgClr>
              <a:srgbClr val="66FFFF"/>
            </a:fgClr>
            <a:bgClr>
              <a:schemeClr val="bg1"/>
            </a:bgClr>
          </a:pattFill>
        </p:spPr>
        <p:txBody>
          <a:bodyPr/>
          <a:lstStyle/>
          <a:p>
            <a:pPr>
              <a:buFontTx/>
              <a:buChar char="-"/>
            </a:pPr>
            <a:endParaRPr lang="es-AR"/>
          </a:p>
          <a:p>
            <a:pPr>
              <a:buFontTx/>
              <a:buNone/>
            </a:pPr>
            <a:r>
              <a:rPr lang="es-AR"/>
              <a:t>-  Receptores de LDL regulables y saturables por niveles de colesterol </a:t>
            </a:r>
          </a:p>
          <a:p>
            <a:pPr>
              <a:buFontTx/>
              <a:buNone/>
            </a:pPr>
            <a:endParaRPr lang="es-AR"/>
          </a:p>
          <a:p>
            <a:pPr>
              <a:buFontTx/>
              <a:buChar char="-"/>
            </a:pPr>
            <a:r>
              <a:rPr lang="es-AR"/>
              <a:t>Receptores de macrófagos no saturables ni regulables; formación de células espumosas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animBg="1"/>
      <p:bldP spid="110595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66FF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 sz="3600"/>
              <a:t>Regulación de los niveles de colesterol intracelular</a:t>
            </a:r>
            <a:endParaRPr lang="es-ES" sz="3600"/>
          </a:p>
        </p:txBody>
      </p:sp>
      <p:sp>
        <p:nvSpPr>
          <p:cNvPr id="112643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611188" y="2420938"/>
            <a:ext cx="7772400" cy="3463925"/>
          </a:xfrm>
          <a:pattFill prst="pct20">
            <a:fgClr>
              <a:srgbClr val="66FFFF"/>
            </a:fgClr>
            <a:bgClr>
              <a:schemeClr val="bg1"/>
            </a:bgClr>
          </a:pattFill>
        </p:spPr>
        <p:txBody>
          <a:bodyPr/>
          <a:lstStyle/>
          <a:p>
            <a:pPr marL="609600" indent="-609600">
              <a:buFontTx/>
              <a:buAutoNum type="arabicParenR"/>
            </a:pPr>
            <a:r>
              <a:rPr lang="es-AR"/>
              <a:t>Inhibición de enzima </a:t>
            </a:r>
            <a:r>
              <a:rPr lang="es-AR" i="1"/>
              <a:t>HMG CoA reductasa</a:t>
            </a:r>
          </a:p>
          <a:p>
            <a:pPr marL="609600" indent="-609600">
              <a:buFontTx/>
              <a:buAutoNum type="arabicParenR"/>
            </a:pPr>
            <a:r>
              <a:rPr lang="es-AR"/>
              <a:t>Activación de enzima </a:t>
            </a:r>
            <a:r>
              <a:rPr lang="es-AR" i="1"/>
              <a:t>ACAT</a:t>
            </a:r>
            <a:r>
              <a:rPr lang="es-AR"/>
              <a:t> para almacenar colesterol esterificado</a:t>
            </a:r>
          </a:p>
          <a:p>
            <a:pPr marL="609600" indent="-609600">
              <a:buFontTx/>
              <a:buAutoNum type="arabicParenR"/>
            </a:pPr>
            <a:r>
              <a:rPr lang="es-AR"/>
              <a:t>Inhibición de receptores LDL, supresión de transcripción del gen.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 animBg="1"/>
      <p:bldP spid="112643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6300788" y="2781300"/>
            <a:ext cx="9366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/>
              <a:t>CETP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solidFill>
            <a:srgbClr val="66FF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Metabolismo de HDL</a:t>
            </a:r>
          </a:p>
        </p:txBody>
      </p:sp>
      <p:sp>
        <p:nvSpPr>
          <p:cNvPr id="116740" name="Oval 4"/>
          <p:cNvSpPr>
            <a:spLocks noChangeArrowheads="1"/>
          </p:cNvSpPr>
          <p:nvPr/>
        </p:nvSpPr>
        <p:spPr bwMode="auto">
          <a:xfrm>
            <a:off x="7019925" y="1844675"/>
            <a:ext cx="1296988" cy="1152525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VLDL</a:t>
            </a:r>
          </a:p>
          <a:p>
            <a:pPr algn="ctr"/>
            <a:r>
              <a:rPr lang="es-ES"/>
              <a:t>IDL QM</a:t>
            </a:r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2771775" y="2997200"/>
            <a:ext cx="649288" cy="339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ES" sz="1800" b="1" i="1"/>
              <a:t>L H</a:t>
            </a:r>
          </a:p>
        </p:txBody>
      </p:sp>
      <p:grpSp>
        <p:nvGrpSpPr>
          <p:cNvPr id="116742" name="Group 6"/>
          <p:cNvGrpSpPr>
            <a:grpSpLocks/>
          </p:cNvGrpSpPr>
          <p:nvPr/>
        </p:nvGrpSpPr>
        <p:grpSpPr bwMode="auto">
          <a:xfrm>
            <a:off x="0" y="2997200"/>
            <a:ext cx="4140200" cy="3148013"/>
            <a:chOff x="0" y="1888"/>
            <a:chExt cx="2608" cy="1983"/>
          </a:xfrm>
        </p:grpSpPr>
        <p:sp>
          <p:nvSpPr>
            <p:cNvPr id="116743" name="Freeform 7"/>
            <p:cNvSpPr>
              <a:spLocks/>
            </p:cNvSpPr>
            <p:nvPr/>
          </p:nvSpPr>
          <p:spPr bwMode="auto">
            <a:xfrm rot="-63131851">
              <a:off x="1292" y="2160"/>
              <a:ext cx="674" cy="238"/>
            </a:xfrm>
            <a:custGeom>
              <a:avLst/>
              <a:gdLst/>
              <a:ahLst/>
              <a:cxnLst>
                <a:cxn ang="0">
                  <a:pos x="499" y="227"/>
                </a:cxn>
                <a:cxn ang="0">
                  <a:pos x="363" y="45"/>
                </a:cxn>
                <a:cxn ang="0">
                  <a:pos x="136" y="45"/>
                </a:cxn>
                <a:cxn ang="0">
                  <a:pos x="0" y="317"/>
                </a:cxn>
              </a:cxnLst>
              <a:rect l="0" t="0" r="r" b="b"/>
              <a:pathLst>
                <a:path w="499" h="317">
                  <a:moveTo>
                    <a:pt x="499" y="227"/>
                  </a:moveTo>
                  <a:cubicBezTo>
                    <a:pt x="461" y="151"/>
                    <a:pt x="423" y="75"/>
                    <a:pt x="363" y="45"/>
                  </a:cubicBezTo>
                  <a:cubicBezTo>
                    <a:pt x="303" y="15"/>
                    <a:pt x="196" y="0"/>
                    <a:pt x="136" y="45"/>
                  </a:cubicBezTo>
                  <a:cubicBezTo>
                    <a:pt x="76" y="90"/>
                    <a:pt x="23" y="279"/>
                    <a:pt x="0" y="317"/>
                  </a:cubicBezTo>
                </a:path>
              </a:pathLst>
            </a:custGeom>
            <a:noFill/>
            <a:ln w="41275">
              <a:solidFill>
                <a:srgbClr val="FF3300"/>
              </a:solidFill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grpSp>
          <p:nvGrpSpPr>
            <p:cNvPr id="116744" name="Group 8"/>
            <p:cNvGrpSpPr>
              <a:grpSpLocks/>
            </p:cNvGrpSpPr>
            <p:nvPr/>
          </p:nvGrpSpPr>
          <p:grpSpPr bwMode="auto">
            <a:xfrm>
              <a:off x="0" y="1888"/>
              <a:ext cx="1595" cy="953"/>
              <a:chOff x="204" y="1979"/>
              <a:chExt cx="1595" cy="953"/>
            </a:xfrm>
          </p:grpSpPr>
          <p:sp>
            <p:nvSpPr>
              <p:cNvPr id="116745" name="Freeform 9"/>
              <p:cNvSpPr>
                <a:spLocks/>
              </p:cNvSpPr>
              <p:nvPr/>
            </p:nvSpPr>
            <p:spPr bwMode="auto">
              <a:xfrm>
                <a:off x="204" y="1979"/>
                <a:ext cx="1595" cy="953"/>
              </a:xfrm>
              <a:custGeom>
                <a:avLst/>
                <a:gdLst/>
                <a:ahLst/>
                <a:cxnLst>
                  <a:cxn ang="0">
                    <a:pos x="42" y="683"/>
                  </a:cxn>
                  <a:cxn ang="0">
                    <a:pos x="64" y="549"/>
                  </a:cxn>
                  <a:cxn ang="0">
                    <a:pos x="112" y="334"/>
                  </a:cxn>
                  <a:cxn ang="0">
                    <a:pos x="157" y="245"/>
                  </a:cxn>
                  <a:cxn ang="0">
                    <a:pos x="227" y="177"/>
                  </a:cxn>
                  <a:cxn ang="0">
                    <a:pos x="424" y="70"/>
                  </a:cxn>
                  <a:cxn ang="0">
                    <a:pos x="645" y="8"/>
                  </a:cxn>
                  <a:cxn ang="0">
                    <a:pos x="779" y="2"/>
                  </a:cxn>
                  <a:cxn ang="0">
                    <a:pos x="880" y="28"/>
                  </a:cxn>
                  <a:cxn ang="0">
                    <a:pos x="1043" y="95"/>
                  </a:cxn>
                  <a:cxn ang="0">
                    <a:pos x="1186" y="157"/>
                  </a:cxn>
                  <a:cxn ang="0">
                    <a:pos x="1292" y="187"/>
                  </a:cxn>
                  <a:cxn ang="0">
                    <a:pos x="1381" y="207"/>
                  </a:cxn>
                  <a:cxn ang="0">
                    <a:pos x="1466" y="203"/>
                  </a:cxn>
                  <a:cxn ang="0">
                    <a:pos x="1519" y="184"/>
                  </a:cxn>
                  <a:cxn ang="0">
                    <a:pos x="1707" y="176"/>
                  </a:cxn>
                  <a:cxn ang="0">
                    <a:pos x="1719" y="224"/>
                  </a:cxn>
                  <a:cxn ang="0">
                    <a:pos x="1731" y="212"/>
                  </a:cxn>
                  <a:cxn ang="0">
                    <a:pos x="1719" y="200"/>
                  </a:cxn>
                  <a:cxn ang="0">
                    <a:pos x="1721" y="209"/>
                  </a:cxn>
                  <a:cxn ang="0">
                    <a:pos x="1693" y="386"/>
                  </a:cxn>
                  <a:cxn ang="0">
                    <a:pos x="1665" y="488"/>
                  </a:cxn>
                  <a:cxn ang="0">
                    <a:pos x="1628" y="563"/>
                  </a:cxn>
                  <a:cxn ang="0">
                    <a:pos x="1561" y="625"/>
                  </a:cxn>
                  <a:cxn ang="0">
                    <a:pos x="1424" y="672"/>
                  </a:cxn>
                  <a:cxn ang="0">
                    <a:pos x="1311" y="701"/>
                  </a:cxn>
                  <a:cxn ang="0">
                    <a:pos x="1283" y="708"/>
                  </a:cxn>
                  <a:cxn ang="0">
                    <a:pos x="1272" y="704"/>
                  </a:cxn>
                  <a:cxn ang="0">
                    <a:pos x="1236" y="720"/>
                  </a:cxn>
                  <a:cxn ang="0">
                    <a:pos x="1158" y="764"/>
                  </a:cxn>
                  <a:cxn ang="0">
                    <a:pos x="995" y="861"/>
                  </a:cxn>
                  <a:cxn ang="0">
                    <a:pos x="863" y="925"/>
                  </a:cxn>
                  <a:cxn ang="0">
                    <a:pos x="802" y="941"/>
                  </a:cxn>
                  <a:cxn ang="0">
                    <a:pos x="698" y="937"/>
                  </a:cxn>
                  <a:cxn ang="0">
                    <a:pos x="603" y="923"/>
                  </a:cxn>
                  <a:cxn ang="0">
                    <a:pos x="488" y="939"/>
                  </a:cxn>
                  <a:cxn ang="0">
                    <a:pos x="322" y="985"/>
                  </a:cxn>
                  <a:cxn ang="0">
                    <a:pos x="239" y="1029"/>
                  </a:cxn>
                  <a:cxn ang="0">
                    <a:pos x="202" y="1088"/>
                  </a:cxn>
                  <a:cxn ang="0">
                    <a:pos x="179" y="1142"/>
                  </a:cxn>
                  <a:cxn ang="0">
                    <a:pos x="149" y="1175"/>
                  </a:cxn>
                  <a:cxn ang="0">
                    <a:pos x="84" y="1193"/>
                  </a:cxn>
                  <a:cxn ang="0">
                    <a:pos x="48" y="1202"/>
                  </a:cxn>
                  <a:cxn ang="0">
                    <a:pos x="14" y="1193"/>
                  </a:cxn>
                  <a:cxn ang="0">
                    <a:pos x="3" y="1170"/>
                  </a:cxn>
                  <a:cxn ang="0">
                    <a:pos x="0" y="1120"/>
                  </a:cxn>
                  <a:cxn ang="0">
                    <a:pos x="3" y="1042"/>
                  </a:cxn>
                  <a:cxn ang="0">
                    <a:pos x="17" y="889"/>
                  </a:cxn>
                  <a:cxn ang="0">
                    <a:pos x="28" y="778"/>
                  </a:cxn>
                </a:cxnLst>
                <a:rect l="0" t="0" r="r" b="b"/>
                <a:pathLst>
                  <a:path w="1731" h="1203">
                    <a:moveTo>
                      <a:pt x="31" y="738"/>
                    </a:moveTo>
                    <a:lnTo>
                      <a:pt x="36" y="712"/>
                    </a:lnTo>
                    <a:lnTo>
                      <a:pt x="42" y="683"/>
                    </a:lnTo>
                    <a:lnTo>
                      <a:pt x="48" y="651"/>
                    </a:lnTo>
                    <a:lnTo>
                      <a:pt x="54" y="619"/>
                    </a:lnTo>
                    <a:lnTo>
                      <a:pt x="64" y="549"/>
                    </a:lnTo>
                    <a:lnTo>
                      <a:pt x="76" y="476"/>
                    </a:lnTo>
                    <a:lnTo>
                      <a:pt x="90" y="404"/>
                    </a:lnTo>
                    <a:lnTo>
                      <a:pt x="112" y="334"/>
                    </a:lnTo>
                    <a:lnTo>
                      <a:pt x="123" y="303"/>
                    </a:lnTo>
                    <a:lnTo>
                      <a:pt x="140" y="272"/>
                    </a:lnTo>
                    <a:lnTo>
                      <a:pt x="157" y="245"/>
                    </a:lnTo>
                    <a:lnTo>
                      <a:pt x="177" y="221"/>
                    </a:lnTo>
                    <a:lnTo>
                      <a:pt x="199" y="199"/>
                    </a:lnTo>
                    <a:lnTo>
                      <a:pt x="227" y="177"/>
                    </a:lnTo>
                    <a:lnTo>
                      <a:pt x="286" y="137"/>
                    </a:lnTo>
                    <a:lnTo>
                      <a:pt x="350" y="100"/>
                    </a:lnTo>
                    <a:lnTo>
                      <a:pt x="424" y="70"/>
                    </a:lnTo>
                    <a:lnTo>
                      <a:pt x="499" y="42"/>
                    </a:lnTo>
                    <a:lnTo>
                      <a:pt x="571" y="22"/>
                    </a:lnTo>
                    <a:lnTo>
                      <a:pt x="645" y="8"/>
                    </a:lnTo>
                    <a:lnTo>
                      <a:pt x="712" y="0"/>
                    </a:lnTo>
                    <a:lnTo>
                      <a:pt x="746" y="0"/>
                    </a:lnTo>
                    <a:lnTo>
                      <a:pt x="779" y="2"/>
                    </a:lnTo>
                    <a:lnTo>
                      <a:pt x="813" y="8"/>
                    </a:lnTo>
                    <a:lnTo>
                      <a:pt x="846" y="18"/>
                    </a:lnTo>
                    <a:lnTo>
                      <a:pt x="880" y="28"/>
                    </a:lnTo>
                    <a:lnTo>
                      <a:pt x="913" y="40"/>
                    </a:lnTo>
                    <a:lnTo>
                      <a:pt x="978" y="66"/>
                    </a:lnTo>
                    <a:lnTo>
                      <a:pt x="1043" y="95"/>
                    </a:lnTo>
                    <a:lnTo>
                      <a:pt x="1104" y="123"/>
                    </a:lnTo>
                    <a:lnTo>
                      <a:pt x="1160" y="148"/>
                    </a:lnTo>
                    <a:lnTo>
                      <a:pt x="1186" y="157"/>
                    </a:lnTo>
                    <a:lnTo>
                      <a:pt x="1211" y="166"/>
                    </a:lnTo>
                    <a:lnTo>
                      <a:pt x="1253" y="177"/>
                    </a:lnTo>
                    <a:lnTo>
                      <a:pt x="1292" y="187"/>
                    </a:lnTo>
                    <a:lnTo>
                      <a:pt x="1323" y="195"/>
                    </a:lnTo>
                    <a:lnTo>
                      <a:pt x="1353" y="203"/>
                    </a:lnTo>
                    <a:lnTo>
                      <a:pt x="1381" y="207"/>
                    </a:lnTo>
                    <a:lnTo>
                      <a:pt x="1407" y="207"/>
                    </a:lnTo>
                    <a:lnTo>
                      <a:pt x="1435" y="207"/>
                    </a:lnTo>
                    <a:lnTo>
                      <a:pt x="1466" y="203"/>
                    </a:lnTo>
                    <a:lnTo>
                      <a:pt x="1482" y="199"/>
                    </a:lnTo>
                    <a:lnTo>
                      <a:pt x="1499" y="193"/>
                    </a:lnTo>
                    <a:lnTo>
                      <a:pt x="1519" y="184"/>
                    </a:lnTo>
                    <a:lnTo>
                      <a:pt x="1536" y="173"/>
                    </a:lnTo>
                    <a:lnTo>
                      <a:pt x="1569" y="158"/>
                    </a:lnTo>
                    <a:lnTo>
                      <a:pt x="1707" y="176"/>
                    </a:lnTo>
                    <a:lnTo>
                      <a:pt x="1713" y="200"/>
                    </a:lnTo>
                    <a:lnTo>
                      <a:pt x="1713" y="212"/>
                    </a:lnTo>
                    <a:lnTo>
                      <a:pt x="1719" y="224"/>
                    </a:lnTo>
                    <a:lnTo>
                      <a:pt x="1697" y="198"/>
                    </a:lnTo>
                    <a:lnTo>
                      <a:pt x="1701" y="200"/>
                    </a:lnTo>
                    <a:lnTo>
                      <a:pt x="1731" y="212"/>
                    </a:lnTo>
                    <a:lnTo>
                      <a:pt x="1725" y="176"/>
                    </a:lnTo>
                    <a:lnTo>
                      <a:pt x="1719" y="182"/>
                    </a:lnTo>
                    <a:lnTo>
                      <a:pt x="1719" y="200"/>
                    </a:lnTo>
                    <a:lnTo>
                      <a:pt x="1689" y="176"/>
                    </a:lnTo>
                    <a:lnTo>
                      <a:pt x="1723" y="177"/>
                    </a:lnTo>
                    <a:lnTo>
                      <a:pt x="1721" y="209"/>
                    </a:lnTo>
                    <a:lnTo>
                      <a:pt x="1718" y="241"/>
                    </a:lnTo>
                    <a:lnTo>
                      <a:pt x="1707" y="312"/>
                    </a:lnTo>
                    <a:lnTo>
                      <a:pt x="1693" y="386"/>
                    </a:lnTo>
                    <a:lnTo>
                      <a:pt x="1684" y="422"/>
                    </a:lnTo>
                    <a:lnTo>
                      <a:pt x="1673" y="456"/>
                    </a:lnTo>
                    <a:lnTo>
                      <a:pt x="1665" y="488"/>
                    </a:lnTo>
                    <a:lnTo>
                      <a:pt x="1653" y="516"/>
                    </a:lnTo>
                    <a:lnTo>
                      <a:pt x="1639" y="541"/>
                    </a:lnTo>
                    <a:lnTo>
                      <a:pt x="1628" y="563"/>
                    </a:lnTo>
                    <a:lnTo>
                      <a:pt x="1614" y="581"/>
                    </a:lnTo>
                    <a:lnTo>
                      <a:pt x="1598" y="597"/>
                    </a:lnTo>
                    <a:lnTo>
                      <a:pt x="1561" y="625"/>
                    </a:lnTo>
                    <a:lnTo>
                      <a:pt x="1516" y="644"/>
                    </a:lnTo>
                    <a:lnTo>
                      <a:pt x="1471" y="661"/>
                    </a:lnTo>
                    <a:lnTo>
                      <a:pt x="1424" y="672"/>
                    </a:lnTo>
                    <a:lnTo>
                      <a:pt x="1379" y="683"/>
                    </a:lnTo>
                    <a:lnTo>
                      <a:pt x="1343" y="690"/>
                    </a:lnTo>
                    <a:lnTo>
                      <a:pt x="1311" y="701"/>
                    </a:lnTo>
                    <a:lnTo>
                      <a:pt x="1300" y="704"/>
                    </a:lnTo>
                    <a:lnTo>
                      <a:pt x="1292" y="706"/>
                    </a:lnTo>
                    <a:lnTo>
                      <a:pt x="1283" y="708"/>
                    </a:lnTo>
                    <a:lnTo>
                      <a:pt x="1281" y="708"/>
                    </a:lnTo>
                    <a:lnTo>
                      <a:pt x="1278" y="704"/>
                    </a:lnTo>
                    <a:lnTo>
                      <a:pt x="1272" y="704"/>
                    </a:lnTo>
                    <a:lnTo>
                      <a:pt x="1258" y="708"/>
                    </a:lnTo>
                    <a:lnTo>
                      <a:pt x="1250" y="715"/>
                    </a:lnTo>
                    <a:lnTo>
                      <a:pt x="1236" y="720"/>
                    </a:lnTo>
                    <a:lnTo>
                      <a:pt x="1219" y="728"/>
                    </a:lnTo>
                    <a:lnTo>
                      <a:pt x="1202" y="738"/>
                    </a:lnTo>
                    <a:lnTo>
                      <a:pt x="1158" y="764"/>
                    </a:lnTo>
                    <a:lnTo>
                      <a:pt x="1107" y="796"/>
                    </a:lnTo>
                    <a:lnTo>
                      <a:pt x="1051" y="828"/>
                    </a:lnTo>
                    <a:lnTo>
                      <a:pt x="995" y="861"/>
                    </a:lnTo>
                    <a:lnTo>
                      <a:pt x="939" y="892"/>
                    </a:lnTo>
                    <a:lnTo>
                      <a:pt x="886" y="915"/>
                    </a:lnTo>
                    <a:lnTo>
                      <a:pt x="863" y="925"/>
                    </a:lnTo>
                    <a:lnTo>
                      <a:pt x="841" y="933"/>
                    </a:lnTo>
                    <a:lnTo>
                      <a:pt x="821" y="939"/>
                    </a:lnTo>
                    <a:lnTo>
                      <a:pt x="802" y="941"/>
                    </a:lnTo>
                    <a:lnTo>
                      <a:pt x="765" y="945"/>
                    </a:lnTo>
                    <a:lnTo>
                      <a:pt x="732" y="941"/>
                    </a:lnTo>
                    <a:lnTo>
                      <a:pt x="698" y="937"/>
                    </a:lnTo>
                    <a:lnTo>
                      <a:pt x="667" y="931"/>
                    </a:lnTo>
                    <a:lnTo>
                      <a:pt x="637" y="925"/>
                    </a:lnTo>
                    <a:lnTo>
                      <a:pt x="603" y="923"/>
                    </a:lnTo>
                    <a:lnTo>
                      <a:pt x="569" y="925"/>
                    </a:lnTo>
                    <a:lnTo>
                      <a:pt x="530" y="931"/>
                    </a:lnTo>
                    <a:lnTo>
                      <a:pt x="488" y="939"/>
                    </a:lnTo>
                    <a:lnTo>
                      <a:pt x="404" y="961"/>
                    </a:lnTo>
                    <a:lnTo>
                      <a:pt x="362" y="973"/>
                    </a:lnTo>
                    <a:lnTo>
                      <a:pt x="322" y="985"/>
                    </a:lnTo>
                    <a:lnTo>
                      <a:pt x="289" y="998"/>
                    </a:lnTo>
                    <a:lnTo>
                      <a:pt x="261" y="1012"/>
                    </a:lnTo>
                    <a:lnTo>
                      <a:pt x="239" y="1029"/>
                    </a:lnTo>
                    <a:lnTo>
                      <a:pt x="221" y="1048"/>
                    </a:lnTo>
                    <a:lnTo>
                      <a:pt x="210" y="1069"/>
                    </a:lnTo>
                    <a:lnTo>
                      <a:pt x="202" y="1088"/>
                    </a:lnTo>
                    <a:lnTo>
                      <a:pt x="193" y="1108"/>
                    </a:lnTo>
                    <a:lnTo>
                      <a:pt x="185" y="1126"/>
                    </a:lnTo>
                    <a:lnTo>
                      <a:pt x="179" y="1142"/>
                    </a:lnTo>
                    <a:lnTo>
                      <a:pt x="168" y="1156"/>
                    </a:lnTo>
                    <a:lnTo>
                      <a:pt x="157" y="1166"/>
                    </a:lnTo>
                    <a:lnTo>
                      <a:pt x="149" y="1175"/>
                    </a:lnTo>
                    <a:lnTo>
                      <a:pt x="126" y="1188"/>
                    </a:lnTo>
                    <a:lnTo>
                      <a:pt x="107" y="1192"/>
                    </a:lnTo>
                    <a:lnTo>
                      <a:pt x="84" y="1193"/>
                    </a:lnTo>
                    <a:lnTo>
                      <a:pt x="73" y="1196"/>
                    </a:lnTo>
                    <a:lnTo>
                      <a:pt x="62" y="1200"/>
                    </a:lnTo>
                    <a:lnTo>
                      <a:pt x="48" y="1202"/>
                    </a:lnTo>
                    <a:lnTo>
                      <a:pt x="34" y="1203"/>
                    </a:lnTo>
                    <a:lnTo>
                      <a:pt x="22" y="1202"/>
                    </a:lnTo>
                    <a:lnTo>
                      <a:pt x="14" y="1193"/>
                    </a:lnTo>
                    <a:lnTo>
                      <a:pt x="8" y="1188"/>
                    </a:lnTo>
                    <a:lnTo>
                      <a:pt x="6" y="1180"/>
                    </a:lnTo>
                    <a:lnTo>
                      <a:pt x="3" y="1170"/>
                    </a:lnTo>
                    <a:lnTo>
                      <a:pt x="0" y="1156"/>
                    </a:lnTo>
                    <a:lnTo>
                      <a:pt x="0" y="1140"/>
                    </a:lnTo>
                    <a:lnTo>
                      <a:pt x="0" y="1120"/>
                    </a:lnTo>
                    <a:lnTo>
                      <a:pt x="0" y="1096"/>
                    </a:lnTo>
                    <a:lnTo>
                      <a:pt x="0" y="1070"/>
                    </a:lnTo>
                    <a:lnTo>
                      <a:pt x="3" y="1042"/>
                    </a:lnTo>
                    <a:lnTo>
                      <a:pt x="6" y="1012"/>
                    </a:lnTo>
                    <a:lnTo>
                      <a:pt x="11" y="951"/>
                    </a:lnTo>
                    <a:lnTo>
                      <a:pt x="17" y="889"/>
                    </a:lnTo>
                    <a:lnTo>
                      <a:pt x="22" y="830"/>
                    </a:lnTo>
                    <a:lnTo>
                      <a:pt x="26" y="802"/>
                    </a:lnTo>
                    <a:lnTo>
                      <a:pt x="28" y="778"/>
                    </a:lnTo>
                    <a:lnTo>
                      <a:pt x="31" y="756"/>
                    </a:lnTo>
                    <a:lnTo>
                      <a:pt x="31" y="738"/>
                    </a:lnTo>
                  </a:path>
                </a:pathLst>
              </a:custGeom>
              <a:solidFill>
                <a:srgbClr val="FFFFCC"/>
              </a:solidFill>
              <a:ln w="508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116746" name="Text Box 10"/>
              <p:cNvSpPr txBox="1">
                <a:spLocks noChangeArrowheads="1"/>
              </p:cNvSpPr>
              <p:nvPr/>
            </p:nvSpPr>
            <p:spPr bwMode="auto">
              <a:xfrm>
                <a:off x="521" y="2296"/>
                <a:ext cx="81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000" b="1"/>
                  <a:t>HIGADO</a:t>
                </a:r>
              </a:p>
            </p:txBody>
          </p:sp>
        </p:grpSp>
        <p:sp>
          <p:nvSpPr>
            <p:cNvPr id="116747" name="AutoShape 11" descr="60%"/>
            <p:cNvSpPr>
              <a:spLocks noChangeArrowheads="1"/>
            </p:cNvSpPr>
            <p:nvPr/>
          </p:nvSpPr>
          <p:spPr bwMode="auto">
            <a:xfrm>
              <a:off x="1791" y="2478"/>
              <a:ext cx="681" cy="453"/>
            </a:xfrm>
            <a:prstGeom prst="can">
              <a:avLst>
                <a:gd name="adj" fmla="val 25000"/>
              </a:avLst>
            </a:prstGeom>
            <a:pattFill prst="pct60">
              <a:fgClr>
                <a:srgbClr val="FFCC99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b="1"/>
                <a:t>A,C,E</a:t>
              </a:r>
            </a:p>
          </p:txBody>
        </p:sp>
        <p:sp>
          <p:nvSpPr>
            <p:cNvPr id="116748" name="AutoShape 12" descr="Papel reciclado"/>
            <p:cNvSpPr>
              <a:spLocks noChangeArrowheads="1"/>
            </p:cNvSpPr>
            <p:nvPr/>
          </p:nvSpPr>
          <p:spPr bwMode="auto">
            <a:xfrm rot="-2933882">
              <a:off x="818" y="3097"/>
              <a:ext cx="408" cy="1140"/>
            </a:xfrm>
            <a:prstGeom prst="can">
              <a:avLst>
                <a:gd name="adj" fmla="val 23258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r>
                <a:rPr lang="es-ES" b="1"/>
                <a:t>Intestino</a:t>
              </a:r>
            </a:p>
          </p:txBody>
        </p:sp>
        <p:sp>
          <p:nvSpPr>
            <p:cNvPr id="116749" name="Freeform 13"/>
            <p:cNvSpPr>
              <a:spLocks/>
            </p:cNvSpPr>
            <p:nvPr/>
          </p:nvSpPr>
          <p:spPr bwMode="auto">
            <a:xfrm rot="-67325471">
              <a:off x="1020" y="3067"/>
              <a:ext cx="674" cy="238"/>
            </a:xfrm>
            <a:custGeom>
              <a:avLst/>
              <a:gdLst/>
              <a:ahLst/>
              <a:cxnLst>
                <a:cxn ang="0">
                  <a:pos x="499" y="227"/>
                </a:cxn>
                <a:cxn ang="0">
                  <a:pos x="363" y="45"/>
                </a:cxn>
                <a:cxn ang="0">
                  <a:pos x="136" y="45"/>
                </a:cxn>
                <a:cxn ang="0">
                  <a:pos x="0" y="317"/>
                </a:cxn>
              </a:cxnLst>
              <a:rect l="0" t="0" r="r" b="b"/>
              <a:pathLst>
                <a:path w="499" h="317">
                  <a:moveTo>
                    <a:pt x="499" y="227"/>
                  </a:moveTo>
                  <a:cubicBezTo>
                    <a:pt x="461" y="151"/>
                    <a:pt x="423" y="75"/>
                    <a:pt x="363" y="45"/>
                  </a:cubicBezTo>
                  <a:cubicBezTo>
                    <a:pt x="303" y="15"/>
                    <a:pt x="196" y="0"/>
                    <a:pt x="136" y="45"/>
                  </a:cubicBezTo>
                  <a:cubicBezTo>
                    <a:pt x="76" y="90"/>
                    <a:pt x="23" y="279"/>
                    <a:pt x="0" y="317"/>
                  </a:cubicBezTo>
                </a:path>
              </a:pathLst>
            </a:custGeom>
            <a:noFill/>
            <a:ln w="41275">
              <a:solidFill>
                <a:srgbClr val="FF3300"/>
              </a:solidFill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16750" name="Text Box 14"/>
            <p:cNvSpPr txBox="1">
              <a:spLocks noChangeArrowheads="1"/>
            </p:cNvSpPr>
            <p:nvPr/>
          </p:nvSpPr>
          <p:spPr bwMode="auto">
            <a:xfrm>
              <a:off x="1882" y="2931"/>
              <a:ext cx="726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/>
                <a:t>HDL discoide</a:t>
              </a:r>
            </a:p>
          </p:txBody>
        </p:sp>
      </p:grpSp>
      <p:sp>
        <p:nvSpPr>
          <p:cNvPr id="116751" name="Oval 15"/>
          <p:cNvSpPr>
            <a:spLocks noChangeArrowheads="1"/>
          </p:cNvSpPr>
          <p:nvPr/>
        </p:nvSpPr>
        <p:spPr bwMode="auto">
          <a:xfrm>
            <a:off x="5219700" y="2492375"/>
            <a:ext cx="1008063" cy="1008063"/>
          </a:xfrm>
          <a:prstGeom prst="ellipse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/>
              <a:t>HDL</a:t>
            </a:r>
            <a:r>
              <a:rPr lang="es-ES" b="1" baseline="-25000"/>
              <a:t>2</a:t>
            </a:r>
            <a:endParaRPr lang="es-ES" b="1"/>
          </a:p>
        </p:txBody>
      </p:sp>
      <p:sp>
        <p:nvSpPr>
          <p:cNvPr id="116752" name="AutoShape 16"/>
          <p:cNvSpPr>
            <a:spLocks noChangeArrowheads="1"/>
          </p:cNvSpPr>
          <p:nvPr/>
        </p:nvSpPr>
        <p:spPr bwMode="auto">
          <a:xfrm rot="4531241">
            <a:off x="6430963" y="2865438"/>
            <a:ext cx="792162" cy="1198562"/>
          </a:xfrm>
          <a:prstGeom prst="curvedLeftArrow">
            <a:avLst>
              <a:gd name="adj1" fmla="val 30261"/>
              <a:gd name="adj2" fmla="val 6052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16753" name="Text Box 17"/>
          <p:cNvSpPr txBox="1">
            <a:spLocks noChangeArrowheads="1"/>
          </p:cNvSpPr>
          <p:nvPr/>
        </p:nvSpPr>
        <p:spPr bwMode="auto">
          <a:xfrm>
            <a:off x="6659563" y="3644900"/>
            <a:ext cx="576262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solidFill>
                  <a:srgbClr val="FF3300"/>
                </a:solidFill>
              </a:rPr>
              <a:t>TG</a:t>
            </a:r>
          </a:p>
        </p:txBody>
      </p:sp>
      <p:sp>
        <p:nvSpPr>
          <p:cNvPr id="116754" name="AutoShape 18"/>
          <p:cNvSpPr>
            <a:spLocks noChangeArrowheads="1"/>
          </p:cNvSpPr>
          <p:nvPr/>
        </p:nvSpPr>
        <p:spPr bwMode="auto">
          <a:xfrm rot="-1234441">
            <a:off x="5940425" y="1916113"/>
            <a:ext cx="1150938" cy="504825"/>
          </a:xfrm>
          <a:prstGeom prst="curvedDownArrow">
            <a:avLst>
              <a:gd name="adj1" fmla="val 45598"/>
              <a:gd name="adj2" fmla="val 9119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16755" name="Text Box 19"/>
          <p:cNvSpPr txBox="1">
            <a:spLocks noChangeArrowheads="1"/>
          </p:cNvSpPr>
          <p:nvPr/>
        </p:nvSpPr>
        <p:spPr bwMode="auto">
          <a:xfrm>
            <a:off x="6011863" y="1700213"/>
            <a:ext cx="576262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solidFill>
                  <a:srgbClr val="FF3300"/>
                </a:solidFill>
              </a:rPr>
              <a:t>CE</a:t>
            </a:r>
          </a:p>
        </p:txBody>
      </p:sp>
      <p:sp>
        <p:nvSpPr>
          <p:cNvPr id="116756" name="AutoShape 20"/>
          <p:cNvSpPr>
            <a:spLocks noChangeArrowheads="1"/>
          </p:cNvSpPr>
          <p:nvPr/>
        </p:nvSpPr>
        <p:spPr bwMode="auto">
          <a:xfrm>
            <a:off x="4932363" y="3284538"/>
            <a:ext cx="360362" cy="792162"/>
          </a:xfrm>
          <a:prstGeom prst="curvedRightArrow">
            <a:avLst>
              <a:gd name="adj1" fmla="val 43965"/>
              <a:gd name="adj2" fmla="val 87930"/>
              <a:gd name="adj3" fmla="val 33333"/>
            </a:avLst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116757" name="Line 21"/>
          <p:cNvSpPr>
            <a:spLocks noChangeShapeType="1"/>
          </p:cNvSpPr>
          <p:nvPr/>
        </p:nvSpPr>
        <p:spPr bwMode="auto">
          <a:xfrm flipH="1" flipV="1">
            <a:off x="3563938" y="3213100"/>
            <a:ext cx="1368425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116758" name="Group 22"/>
          <p:cNvGrpSpPr>
            <a:grpSpLocks/>
          </p:cNvGrpSpPr>
          <p:nvPr/>
        </p:nvGrpSpPr>
        <p:grpSpPr bwMode="auto">
          <a:xfrm>
            <a:off x="6372225" y="3789363"/>
            <a:ext cx="2376488" cy="1008062"/>
            <a:chOff x="4014" y="2387"/>
            <a:chExt cx="1497" cy="635"/>
          </a:xfrm>
        </p:grpSpPr>
        <p:sp>
          <p:nvSpPr>
            <p:cNvPr id="116759" name="Line 23"/>
            <p:cNvSpPr>
              <a:spLocks noChangeShapeType="1"/>
            </p:cNvSpPr>
            <p:nvPr/>
          </p:nvSpPr>
          <p:spPr bwMode="auto">
            <a:xfrm>
              <a:off x="4014" y="2704"/>
              <a:ext cx="77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16760" name="Oval 24"/>
            <p:cNvSpPr>
              <a:spLocks noChangeArrowheads="1"/>
            </p:cNvSpPr>
            <p:nvPr/>
          </p:nvSpPr>
          <p:spPr bwMode="auto">
            <a:xfrm>
              <a:off x="4876" y="2387"/>
              <a:ext cx="635" cy="635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b="1"/>
                <a:t>HDL</a:t>
              </a:r>
              <a:r>
                <a:rPr lang="es-ES" b="1" baseline="-25000"/>
                <a:t>2</a:t>
              </a:r>
              <a:endParaRPr lang="es-ES" b="1"/>
            </a:p>
          </p:txBody>
        </p:sp>
      </p:grpSp>
      <p:sp>
        <p:nvSpPr>
          <p:cNvPr id="116761" name="Line 25"/>
          <p:cNvSpPr>
            <a:spLocks noChangeShapeType="1"/>
          </p:cNvSpPr>
          <p:nvPr/>
        </p:nvSpPr>
        <p:spPr bwMode="auto">
          <a:xfrm>
            <a:off x="6300788" y="4508500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16762" name="Oval 26"/>
          <p:cNvSpPr>
            <a:spLocks noChangeArrowheads="1"/>
          </p:cNvSpPr>
          <p:nvPr/>
        </p:nvSpPr>
        <p:spPr bwMode="auto">
          <a:xfrm>
            <a:off x="5292725" y="3860800"/>
            <a:ext cx="719138" cy="6477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 b="1"/>
              <a:t>HDL</a:t>
            </a:r>
            <a:r>
              <a:rPr lang="es-ES" sz="2000" b="1" baseline="-25000"/>
              <a:t>3</a:t>
            </a:r>
            <a:endParaRPr lang="es-ES" sz="2000" b="1"/>
          </a:p>
        </p:txBody>
      </p:sp>
      <p:sp>
        <p:nvSpPr>
          <p:cNvPr id="116763" name="AutoShape 27" descr="25%"/>
          <p:cNvSpPr>
            <a:spLocks noChangeArrowheads="1"/>
          </p:cNvSpPr>
          <p:nvPr/>
        </p:nvSpPr>
        <p:spPr bwMode="auto">
          <a:xfrm>
            <a:off x="5435600" y="5229225"/>
            <a:ext cx="3241675" cy="936625"/>
          </a:xfrm>
          <a:prstGeom prst="flowChartPunchedTape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/>
              <a:t>TEJIDO EXTRAHEPATICO</a:t>
            </a:r>
          </a:p>
        </p:txBody>
      </p:sp>
      <p:sp>
        <p:nvSpPr>
          <p:cNvPr id="116764" name="Oval 28"/>
          <p:cNvSpPr>
            <a:spLocks noChangeArrowheads="1"/>
          </p:cNvSpPr>
          <p:nvPr/>
        </p:nvSpPr>
        <p:spPr bwMode="auto">
          <a:xfrm>
            <a:off x="5219700" y="4652963"/>
            <a:ext cx="935038" cy="863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 b="1"/>
              <a:t>Col</a:t>
            </a:r>
          </a:p>
          <a:p>
            <a:pPr algn="ctr"/>
            <a:r>
              <a:rPr lang="es-ES" sz="2000" b="1"/>
              <a:t> libre</a:t>
            </a:r>
          </a:p>
        </p:txBody>
      </p:sp>
      <p:sp>
        <p:nvSpPr>
          <p:cNvPr id="116765" name="Line 29"/>
          <p:cNvSpPr>
            <a:spLocks noChangeShapeType="1"/>
          </p:cNvSpPr>
          <p:nvPr/>
        </p:nvSpPr>
        <p:spPr bwMode="auto">
          <a:xfrm flipV="1">
            <a:off x="4067175" y="3141663"/>
            <a:ext cx="1081088" cy="1223962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16766" name="Line 30"/>
          <p:cNvSpPr>
            <a:spLocks noChangeShapeType="1"/>
          </p:cNvSpPr>
          <p:nvPr/>
        </p:nvSpPr>
        <p:spPr bwMode="auto">
          <a:xfrm flipH="1" flipV="1">
            <a:off x="5867400" y="4437063"/>
            <a:ext cx="574675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116767" name="Line 31"/>
          <p:cNvSpPr>
            <a:spLocks noChangeShapeType="1"/>
          </p:cNvSpPr>
          <p:nvPr/>
        </p:nvSpPr>
        <p:spPr bwMode="auto">
          <a:xfrm flipH="1" flipV="1">
            <a:off x="3995738" y="4508500"/>
            <a:ext cx="1439862" cy="10080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6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6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6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6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6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16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6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16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16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16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16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16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16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16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116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animBg="1"/>
      <p:bldP spid="116739" grpId="0" animBg="1"/>
      <p:bldP spid="116740" grpId="0" animBg="1"/>
      <p:bldP spid="116741" grpId="0" animBg="1"/>
      <p:bldP spid="116751" grpId="0" animBg="1"/>
      <p:bldP spid="116752" grpId="0" animBg="1"/>
      <p:bldP spid="116753" grpId="0" animBg="1"/>
      <p:bldP spid="116754" grpId="0" animBg="1"/>
      <p:bldP spid="116755" grpId="0" animBg="1"/>
      <p:bldP spid="116756" grpId="0" animBg="1"/>
      <p:bldP spid="116757" grpId="0" animBg="1"/>
      <p:bldP spid="116761" grpId="0" animBg="1"/>
      <p:bldP spid="116762" grpId="0" animBg="1"/>
      <p:bldP spid="116763" grpId="0" animBg="1"/>
      <p:bldP spid="116764" grpId="0" animBg="1"/>
      <p:bldP spid="116765" grpId="0" animBg="1"/>
      <p:bldP spid="116766" grpId="0" animBg="1"/>
      <p:bldP spid="11676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ARTERIOESCLEROSIS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Enfermedad progresiva que finaliza con formaciones de placas calcificadas fibrosas</a:t>
            </a:r>
          </a:p>
          <a:p>
            <a:r>
              <a:rPr lang="es-ES"/>
              <a:t>Se relaciona con niveles elevados de colesterol plasmático</a:t>
            </a:r>
          </a:p>
          <a:p>
            <a:r>
              <a:rPr lang="es-ES"/>
              <a:t>Mutaciones puntuales en receptor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ateroma"/>
          <p:cNvPicPr>
            <a:picLocks noChangeAspect="1" noChangeArrowheads="1"/>
          </p:cNvPicPr>
          <p:nvPr/>
        </p:nvPicPr>
        <p:blipFill>
          <a:blip r:embed="rId2">
            <a:lum bright="-22000" contrast="34000"/>
          </a:blip>
          <a:srcRect/>
          <a:stretch>
            <a:fillRect/>
          </a:stretch>
        </p:blipFill>
        <p:spPr bwMode="auto">
          <a:xfrm>
            <a:off x="684213" y="401638"/>
            <a:ext cx="7272337" cy="5662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1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COMPOSICION LIPIDICA DE ALGUNOS COMPONENTES DE  DIETA</a:t>
            </a:r>
            <a:endParaRPr lang="es-ES" sz="3200" b="1"/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3810000" cy="4114800"/>
          </a:xfrm>
        </p:spPr>
        <p:txBody>
          <a:bodyPr/>
          <a:lstStyle/>
          <a:p>
            <a:r>
              <a:rPr lang="es-ES_tradnl"/>
              <a:t>MANTECA		Mirístico         2 %</a:t>
            </a:r>
          </a:p>
          <a:p>
            <a:pPr>
              <a:buFontTx/>
              <a:buNone/>
            </a:pPr>
            <a:r>
              <a:rPr lang="es-ES_tradnl"/>
              <a:t>		Palmítico	 25 %</a:t>
            </a:r>
          </a:p>
          <a:p>
            <a:pPr>
              <a:buFontTx/>
              <a:buNone/>
            </a:pPr>
            <a:r>
              <a:rPr lang="es-ES_tradnl"/>
              <a:t>		Palmitoleico   3 %</a:t>
            </a:r>
          </a:p>
          <a:p>
            <a:pPr>
              <a:buFontTx/>
              <a:buNone/>
            </a:pPr>
            <a:r>
              <a:rPr lang="es-ES_tradnl"/>
              <a:t>		Esteárico	14 %</a:t>
            </a:r>
          </a:p>
          <a:p>
            <a:pPr>
              <a:buFontTx/>
              <a:buNone/>
            </a:pPr>
            <a:r>
              <a:rPr lang="es-ES_tradnl"/>
              <a:t>		Oleico	45 %</a:t>
            </a:r>
          </a:p>
          <a:p>
            <a:pPr>
              <a:buFontTx/>
              <a:buNone/>
            </a:pPr>
            <a:r>
              <a:rPr lang="es-ES_tradnl"/>
              <a:t>		Linoleico	 9 %</a:t>
            </a:r>
            <a:endParaRPr lang="es-E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557338"/>
            <a:ext cx="3810000" cy="2735262"/>
          </a:xfrm>
        </p:spPr>
        <p:txBody>
          <a:bodyPr/>
          <a:lstStyle/>
          <a:p>
            <a:r>
              <a:rPr lang="es-ES_tradnl"/>
              <a:t>ACEITE DE OLIVA</a:t>
            </a:r>
          </a:p>
          <a:p>
            <a:pPr>
              <a:buFontTx/>
              <a:buNone/>
            </a:pPr>
            <a:r>
              <a:rPr lang="es-ES_tradnl"/>
              <a:t>		Palmítico 	11 %</a:t>
            </a:r>
          </a:p>
          <a:p>
            <a:pPr>
              <a:buFontTx/>
              <a:buNone/>
            </a:pPr>
            <a:r>
              <a:rPr lang="es-ES_tradnl"/>
              <a:t>		Esteárico	 2 %</a:t>
            </a:r>
          </a:p>
          <a:p>
            <a:pPr>
              <a:buFontTx/>
              <a:buNone/>
            </a:pPr>
            <a:r>
              <a:rPr lang="es-ES_tradnl"/>
              <a:t>		Oleico	79 %</a:t>
            </a:r>
          </a:p>
          <a:p>
            <a:pPr>
              <a:buFontTx/>
              <a:buNone/>
            </a:pPr>
            <a:r>
              <a:rPr lang="es-ES_tradnl"/>
              <a:t>		Linoleico	 7 %</a:t>
            </a:r>
            <a:endParaRPr lang="es-ES"/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716463" y="4508500"/>
            <a:ext cx="4103687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GRASA</a:t>
            </a:r>
          </a:p>
          <a:p>
            <a:pPr>
              <a:spcBef>
                <a:spcPct val="50000"/>
              </a:spcBef>
            </a:pPr>
            <a:r>
              <a:rPr lang="es-ES_tradnl"/>
              <a:t>Palmítico	26 %</a:t>
            </a:r>
          </a:p>
          <a:p>
            <a:pPr>
              <a:spcBef>
                <a:spcPct val="50000"/>
              </a:spcBef>
            </a:pPr>
            <a:r>
              <a:rPr lang="es-ES_tradnl"/>
              <a:t>Esteárico	25 %</a:t>
            </a:r>
          </a:p>
          <a:p>
            <a:pPr>
              <a:spcBef>
                <a:spcPct val="50000"/>
              </a:spcBef>
            </a:pPr>
            <a:r>
              <a:rPr lang="es-ES_tradnl"/>
              <a:t>Oleico		36 %</a:t>
            </a:r>
            <a:endParaRPr lang="es-ES"/>
          </a:p>
        </p:txBody>
      </p:sp>
      <p:pic>
        <p:nvPicPr>
          <p:cNvPr id="101386" name="Picture 10" descr="3456754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276475"/>
            <a:ext cx="3200400" cy="2022475"/>
          </a:xfrm>
          <a:prstGeom prst="rect">
            <a:avLst/>
          </a:prstGeom>
          <a:noFill/>
        </p:spPr>
      </p:pic>
      <p:pic>
        <p:nvPicPr>
          <p:cNvPr id="101388" name="Picture 12" descr="jarrita_aceite_oliv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484313"/>
            <a:ext cx="2628900" cy="3211512"/>
          </a:xfrm>
          <a:prstGeom prst="rect">
            <a:avLst/>
          </a:prstGeom>
          <a:noFill/>
        </p:spPr>
      </p:pic>
      <p:pic>
        <p:nvPicPr>
          <p:cNvPr id="101390" name="Picture 14" descr="ANd9GcQ8Wu_IlxexrrMMmLpAlf9jNdr4PgQXkgOBcBAVvbN-eEt5BS6l4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4508500"/>
            <a:ext cx="32004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1" grpId="0" animBg="1"/>
      <p:bldP spid="101382" grpId="0" build="p"/>
      <p:bldP spid="101383" grpId="0" build="p"/>
      <p:bldP spid="1013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7772400" cy="4114800"/>
          </a:xfrm>
          <a:solidFill>
            <a:srgbClr val="FFFF99"/>
          </a:solidFill>
        </p:spPr>
        <p:txBody>
          <a:bodyPr/>
          <a:lstStyle/>
          <a:p>
            <a:r>
              <a:rPr lang="es-ES_tradnl" sz="2800" b="1" u="sng">
                <a:latin typeface="Arial" charset="0"/>
              </a:rPr>
              <a:t>Acidos grasos omega 3</a:t>
            </a:r>
            <a:r>
              <a:rPr lang="es-ES_tradnl" sz="2800"/>
              <a:t> (</a:t>
            </a:r>
            <a:r>
              <a:rPr lang="es-ES_tradnl" sz="2800">
                <a:latin typeface="Symbol" pitchFamily="18" charset="2"/>
              </a:rPr>
              <a:t>w=3):</a:t>
            </a:r>
            <a:r>
              <a:rPr lang="es-ES_tradnl" sz="2800">
                <a:latin typeface="Arial" charset="0"/>
              </a:rPr>
              <a:t>El primer enlace insaturado se encuentra a 3 carbono del extremo metílico</a:t>
            </a:r>
          </a:p>
          <a:p>
            <a:endParaRPr lang="es-ES_tradnl" sz="2800">
              <a:latin typeface="Arial" charset="0"/>
            </a:endParaRPr>
          </a:p>
          <a:p>
            <a:endParaRPr lang="es-ES_tradnl" sz="2800">
              <a:latin typeface="Arial" charset="0"/>
            </a:endParaRPr>
          </a:p>
          <a:p>
            <a:r>
              <a:rPr lang="es-ES_tradnl" sz="2800" b="1" u="sng">
                <a:latin typeface="Arial" charset="0"/>
              </a:rPr>
              <a:t>Acidos grasos omega 6</a:t>
            </a:r>
            <a:r>
              <a:rPr lang="es-ES_tradnl" sz="2800">
                <a:latin typeface="Arial" charset="0"/>
              </a:rPr>
              <a:t> (</a:t>
            </a:r>
            <a:r>
              <a:rPr lang="es-ES_tradnl" sz="2800">
                <a:latin typeface="Symbol" pitchFamily="18" charset="2"/>
              </a:rPr>
              <a:t>w</a:t>
            </a:r>
            <a:r>
              <a:rPr lang="es-ES_tradnl" sz="2800">
                <a:latin typeface="Arial" charset="0"/>
              </a:rPr>
              <a:t>=6):El primer enlace insaturado se encuentra a 6 carbono del extremo metílico</a:t>
            </a:r>
          </a:p>
          <a:p>
            <a:pPr>
              <a:buFontTx/>
              <a:buNone/>
            </a:pPr>
            <a:endParaRPr lang="es-ES" sz="2800">
              <a:latin typeface="Arial" charset="0"/>
            </a:endParaRPr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ACIDOS GRASOS ESENCIALES</a:t>
            </a:r>
            <a:endParaRPr lang="es-ES" sz="3200" b="1"/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0" y="6165850"/>
            <a:ext cx="8964613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latin typeface="Arial" charset="0"/>
              </a:rPr>
              <a:t>ACIDO LINOLEICO (18:2) (1% del valor calórico de la dieta)</a:t>
            </a:r>
            <a:endParaRPr lang="es-ES" b="1">
              <a:latin typeface="Arial" charset="0"/>
            </a:endParaRP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539750" y="3429000"/>
            <a:ext cx="475297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latin typeface="Arial" charset="0"/>
              </a:rPr>
              <a:t>ACIDO LINOLENICO (18:3)</a:t>
            </a:r>
            <a:endParaRPr lang="es-ES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fi18p3"/>
          <p:cNvPicPr>
            <a:picLocks noChangeAspect="1" noChangeArrowheads="1"/>
          </p:cNvPicPr>
          <p:nvPr/>
        </p:nvPicPr>
        <p:blipFill>
          <a:blip r:embed="rId2">
            <a:lum bright="-12000" contrast="6000"/>
          </a:blip>
          <a:srcRect/>
          <a:stretch>
            <a:fillRect/>
          </a:stretch>
        </p:blipFill>
        <p:spPr bwMode="auto">
          <a:xfrm>
            <a:off x="1403350" y="0"/>
            <a:ext cx="6570663" cy="6858000"/>
          </a:xfrm>
          <a:prstGeom prst="rect">
            <a:avLst/>
          </a:prstGeom>
          <a:noFill/>
        </p:spPr>
      </p:pic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1403350" y="260350"/>
            <a:ext cx="1296988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latin typeface="Arial Black" pitchFamily="34" charset="0"/>
              </a:rPr>
              <a:t>Hígado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6372225" y="692150"/>
            <a:ext cx="1584325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Estómago</a:t>
            </a:r>
            <a:endParaRPr lang="es-ES_tradnl"/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1403350" y="836613"/>
            <a:ext cx="1439863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Vesícula</a:t>
            </a:r>
            <a:endParaRPr lang="es-ES_tradnl"/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1403350" y="1412875"/>
            <a:ext cx="1296988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Sales biliares</a:t>
            </a:r>
            <a:endParaRPr lang="es-ES_tradnl"/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6300788" y="1557338"/>
            <a:ext cx="1512887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Páncreas</a:t>
            </a:r>
            <a:endParaRPr lang="es-ES_tradnl"/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6588125" y="1844675"/>
            <a:ext cx="2376488" cy="10064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Intestino delgado </a:t>
            </a:r>
            <a:r>
              <a:rPr lang="es-ES_tradnl" sz="2000">
                <a:latin typeface="Arial" charset="0"/>
              </a:rPr>
              <a:t>(Enz.Hidrol.Panc.)</a:t>
            </a:r>
            <a:endParaRPr lang="es-ES_tradnl">
              <a:latin typeface="Arial" charset="0"/>
            </a:endParaRPr>
          </a:p>
        </p:txBody>
      </p:sp>
      <p:sp>
        <p:nvSpPr>
          <p:cNvPr id="98313" name="Text Box 9"/>
          <p:cNvSpPr txBox="1">
            <a:spLocks noChangeArrowheads="1"/>
          </p:cNvSpPr>
          <p:nvPr/>
        </p:nvSpPr>
        <p:spPr bwMode="auto">
          <a:xfrm>
            <a:off x="755650" y="2349500"/>
            <a:ext cx="2160588" cy="10064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Triglicéridos </a:t>
            </a:r>
            <a:r>
              <a:rPr lang="es-ES_tradnl" sz="2000">
                <a:latin typeface="Arial" charset="0"/>
              </a:rPr>
              <a:t>transportados por VLDL</a:t>
            </a:r>
            <a:endParaRPr lang="es-ES_tradnl">
              <a:latin typeface="Arial" charset="0"/>
            </a:endParaRPr>
          </a:p>
        </p:txBody>
      </p: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1187450" y="3357563"/>
            <a:ext cx="1296988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Tejido adiposo</a:t>
            </a:r>
            <a:endParaRPr lang="es-ES_tradnl"/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6300788" y="4149725"/>
            <a:ext cx="1727200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Ac.grasos </a:t>
            </a:r>
            <a:r>
              <a:rPr lang="es-ES_tradnl" sz="2000">
                <a:latin typeface="Arial" charset="0"/>
              </a:rPr>
              <a:t>/ albúmina</a:t>
            </a:r>
            <a:endParaRPr lang="es-ES_tradnl">
              <a:latin typeface="Arial" charset="0"/>
            </a:endParaRPr>
          </a:p>
        </p:txBody>
      </p:sp>
      <p:sp>
        <p:nvSpPr>
          <p:cNvPr id="98316" name="Text Box 12"/>
          <p:cNvSpPr txBox="1">
            <a:spLocks noChangeArrowheads="1"/>
          </p:cNvSpPr>
          <p:nvPr/>
        </p:nvSpPr>
        <p:spPr bwMode="auto">
          <a:xfrm>
            <a:off x="6516688" y="3070225"/>
            <a:ext cx="2160587" cy="10064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Triglicéridos </a:t>
            </a:r>
            <a:r>
              <a:rPr lang="es-ES_tradnl" sz="2000">
                <a:latin typeface="Arial" charset="0"/>
              </a:rPr>
              <a:t>transportados /Quilomicrones</a:t>
            </a:r>
            <a:endParaRPr lang="es-ES_tradnl">
              <a:latin typeface="Arial" charset="0"/>
            </a:endParaRPr>
          </a:p>
        </p:txBody>
      </p:sp>
      <p:sp>
        <p:nvSpPr>
          <p:cNvPr id="98317" name="Text Box 13"/>
          <p:cNvSpPr txBox="1">
            <a:spLocks noChangeArrowheads="1"/>
          </p:cNvSpPr>
          <p:nvPr/>
        </p:nvSpPr>
        <p:spPr bwMode="auto">
          <a:xfrm>
            <a:off x="4067175" y="3357563"/>
            <a:ext cx="1223963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 Black" pitchFamily="34" charset="0"/>
              </a:rPr>
              <a:t>Tejido adiposo</a:t>
            </a:r>
            <a:endParaRPr lang="es-ES_tradnl" sz="1800"/>
          </a:p>
        </p:txBody>
      </p:sp>
      <p:sp>
        <p:nvSpPr>
          <p:cNvPr id="98318" name="Text Box 14"/>
          <p:cNvSpPr txBox="1">
            <a:spLocks noChangeArrowheads="1"/>
          </p:cNvSpPr>
          <p:nvPr/>
        </p:nvSpPr>
        <p:spPr bwMode="auto">
          <a:xfrm>
            <a:off x="4211638" y="4652963"/>
            <a:ext cx="1008062" cy="825500"/>
          </a:xfrm>
          <a:prstGeom prst="rect">
            <a:avLst/>
          </a:prstGeom>
          <a:solidFill>
            <a:srgbClr val="FFCAA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600" b="1">
                <a:latin typeface="Arial" charset="0"/>
              </a:rPr>
              <a:t>Músculo</a:t>
            </a:r>
          </a:p>
          <a:p>
            <a:r>
              <a:rPr lang="es-ES_tradnl" sz="1600" b="1">
                <a:latin typeface="Arial" charset="0"/>
              </a:rPr>
              <a:t>Hígado</a:t>
            </a:r>
          </a:p>
          <a:p>
            <a:r>
              <a:rPr lang="es-ES_tradnl" sz="1600" b="1">
                <a:latin typeface="Arial" charset="0"/>
              </a:rPr>
              <a:t>Corazón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963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altLang="en-US" sz="3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Esquema General de la Digestión Lipídica</a:t>
            </a:r>
            <a:r>
              <a:rPr lang="en-US" altLang="en-US" sz="3600" b="1"/>
              <a:t/>
            </a:r>
            <a:br>
              <a:rPr lang="en-US" altLang="en-US" sz="3600" b="1"/>
            </a:br>
            <a:endParaRPr lang="es-ES_tradnl" sz="3600" b="1"/>
          </a:p>
        </p:txBody>
      </p:sp>
      <p:sp>
        <p:nvSpPr>
          <p:cNvPr id="79877" name="Text Box 5" descr="20%"/>
          <p:cNvSpPr txBox="1">
            <a:spLocks noChangeArrowheads="1"/>
          </p:cNvSpPr>
          <p:nvPr/>
        </p:nvSpPr>
        <p:spPr bwMode="auto">
          <a:xfrm>
            <a:off x="539750" y="1700213"/>
            <a:ext cx="7848600" cy="1169987"/>
          </a:xfrm>
          <a:prstGeom prst="rect">
            <a:avLst/>
          </a:prstGeom>
          <a:pattFill prst="pct20">
            <a:fgClr>
              <a:srgbClr val="00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u="sng"/>
              <a:t>LIPIDOS</a:t>
            </a:r>
            <a:r>
              <a:rPr lang="es-ES_tradnl" sz="2800" b="1"/>
              <a:t>: Triglicéridos, Fosfólípidos y Colesterol</a:t>
            </a:r>
          </a:p>
          <a:p>
            <a:pPr>
              <a:spcBef>
                <a:spcPct val="50000"/>
              </a:spcBef>
            </a:pPr>
            <a:r>
              <a:rPr lang="es-ES_tradnl" sz="2800" b="1"/>
              <a:t> Vitaminas liposolubles (A, D, E, K)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3276600" y="3284538"/>
            <a:ext cx="2447925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/>
              <a:t>LIPOLISIS</a:t>
            </a: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3059113" y="5589588"/>
            <a:ext cx="2808287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/>
              <a:t>ABSORCION</a:t>
            </a:r>
          </a:p>
        </p:txBody>
      </p:sp>
      <p:sp>
        <p:nvSpPr>
          <p:cNvPr id="79880" name="Line 8"/>
          <p:cNvSpPr>
            <a:spLocks noChangeShapeType="1"/>
          </p:cNvSpPr>
          <p:nvPr/>
        </p:nvSpPr>
        <p:spPr bwMode="auto">
          <a:xfrm>
            <a:off x="4572000" y="3933825"/>
            <a:ext cx="0" cy="13668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5867400" y="3789363"/>
            <a:ext cx="27368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s-ES_tradnl"/>
              <a:t>Glicerol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_tradnl"/>
              <a:t>Monoacilglicéridos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_tradnl"/>
              <a:t>Acidos grasos </a:t>
            </a:r>
          </a:p>
        </p:txBody>
      </p:sp>
      <p:sp>
        <p:nvSpPr>
          <p:cNvPr id="79882" name="Oval 10" descr="20%"/>
          <p:cNvSpPr>
            <a:spLocks noChangeArrowheads="1"/>
          </p:cNvSpPr>
          <p:nvPr/>
        </p:nvSpPr>
        <p:spPr bwMode="auto">
          <a:xfrm>
            <a:off x="468313" y="3284538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Enzimas</a:t>
            </a:r>
          </a:p>
          <a:p>
            <a:pPr algn="ctr"/>
            <a:r>
              <a:rPr lang="es-ES_tradnl"/>
              <a:t> Digestivas</a:t>
            </a:r>
          </a:p>
        </p:txBody>
      </p:sp>
      <p:sp>
        <p:nvSpPr>
          <p:cNvPr id="79883" name="Oval 11" descr="20%"/>
          <p:cNvSpPr>
            <a:spLocks noChangeArrowheads="1"/>
          </p:cNvSpPr>
          <p:nvPr/>
        </p:nvSpPr>
        <p:spPr bwMode="auto">
          <a:xfrm>
            <a:off x="468313" y="4797425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Sales </a:t>
            </a:r>
          </a:p>
          <a:p>
            <a:pPr algn="ctr"/>
            <a:r>
              <a:rPr lang="es-ES_tradnl"/>
              <a:t>Biliares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77" grpId="0" animBg="1"/>
      <p:bldP spid="79878" grpId="0" animBg="1"/>
      <p:bldP spid="79879" grpId="0" animBg="1"/>
      <p:bldP spid="79880" grpId="0" animBg="1"/>
      <p:bldP spid="79881" grpId="0"/>
      <p:bldP spid="79882" grpId="0" animBg="1"/>
      <p:bldP spid="798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323850" y="1981200"/>
            <a:ext cx="8569325" cy="4495800"/>
          </a:xfrm>
          <a:pattFill prst="pct20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BOCA : </a:t>
            </a:r>
            <a:r>
              <a:rPr lang="es-ES" sz="2400" i="1"/>
              <a:t>Lipasa salival </a:t>
            </a:r>
            <a:r>
              <a:rPr lang="es-ES" sz="2400"/>
              <a:t>(poca actividad)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/>
          </a:p>
          <a:p>
            <a:pPr>
              <a:lnSpc>
                <a:spcPct val="90000"/>
              </a:lnSpc>
            </a:pPr>
            <a:r>
              <a:rPr lang="es-ES" sz="2400"/>
              <a:t>ESTÓMAGO: </a:t>
            </a:r>
            <a:r>
              <a:rPr lang="es-ES" sz="2400" i="1"/>
              <a:t>Lipasa Gástrica </a:t>
            </a:r>
            <a:r>
              <a:rPr lang="es-ES" sz="2400"/>
              <a:t>(importante en niños)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/>
          </a:p>
          <a:p>
            <a:pPr lvl="4">
              <a:lnSpc>
                <a:spcPct val="60000"/>
              </a:lnSpc>
              <a:buFontTx/>
              <a:buNone/>
            </a:pPr>
            <a:r>
              <a:rPr lang="es-ES" sz="2400"/>
              <a:t>                                 </a:t>
            </a:r>
            <a:r>
              <a:rPr lang="es-ES" sz="2400" i="1"/>
              <a:t>                  </a:t>
            </a:r>
          </a:p>
          <a:p>
            <a:pPr>
              <a:lnSpc>
                <a:spcPct val="60000"/>
              </a:lnSpc>
            </a:pPr>
            <a:r>
              <a:rPr lang="es-ES" sz="2400" b="1"/>
              <a:t>INTESTINO DELGADO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s-ES" sz="2400"/>
              <a:t>                                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/>
              <a:t>  	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 u="sng"/>
              <a:t>Secretina</a:t>
            </a:r>
            <a:r>
              <a:rPr lang="es-ES" sz="2400"/>
              <a:t>	      Secreción de electrolitos y  líquidos  pancreáticos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/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 u="sng"/>
              <a:t>Colecistoquinina</a:t>
            </a:r>
            <a:r>
              <a:rPr lang="es-ES" sz="2400"/>
              <a:t>	     Contracción V. biliar                 BILIS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/>
              <a:t>                                         PANCREAS            Secreción de Enzimas 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/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/>
              <a:t>                                         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/>
              <a:t>Digestión y Absorción</a:t>
            </a:r>
          </a:p>
        </p:txBody>
      </p:sp>
      <p:sp>
        <p:nvSpPr>
          <p:cNvPr id="33796" name="Oval 1028"/>
          <p:cNvSpPr>
            <a:spLocks noChangeArrowheads="1"/>
          </p:cNvSpPr>
          <p:nvPr/>
        </p:nvSpPr>
        <p:spPr bwMode="auto">
          <a:xfrm>
            <a:off x="468313" y="5229225"/>
            <a:ext cx="1152525" cy="549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1200"/>
              <a:t>sint por cel </a:t>
            </a:r>
          </a:p>
          <a:p>
            <a:pPr algn="ctr"/>
            <a:r>
              <a:rPr lang="es-ES_tradnl" sz="1200"/>
              <a:t>duod y yeyuno </a:t>
            </a:r>
          </a:p>
        </p:txBody>
      </p:sp>
      <p:grpSp>
        <p:nvGrpSpPr>
          <p:cNvPr id="33799" name="Group 1031"/>
          <p:cNvGrpSpPr>
            <a:grpSpLocks/>
          </p:cNvGrpSpPr>
          <p:nvPr/>
        </p:nvGrpSpPr>
        <p:grpSpPr bwMode="auto">
          <a:xfrm>
            <a:off x="4140200" y="3716338"/>
            <a:ext cx="574675" cy="792162"/>
            <a:chOff x="2608" y="2387"/>
            <a:chExt cx="362" cy="499"/>
          </a:xfrm>
        </p:grpSpPr>
        <p:sp>
          <p:nvSpPr>
            <p:cNvPr id="3078" name="Line 6"/>
            <p:cNvSpPr>
              <a:spLocks noChangeShapeType="1"/>
            </p:cNvSpPr>
            <p:nvPr/>
          </p:nvSpPr>
          <p:spPr bwMode="auto">
            <a:xfrm flipV="1">
              <a:off x="2608" y="2387"/>
              <a:ext cx="317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>
              <a:off x="2653" y="2704"/>
              <a:ext cx="317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908175" y="5156200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33807" name="Group 1039"/>
          <p:cNvGrpSpPr>
            <a:grpSpLocks/>
          </p:cNvGrpSpPr>
          <p:nvPr/>
        </p:nvGrpSpPr>
        <p:grpSpPr bwMode="auto">
          <a:xfrm>
            <a:off x="2700338" y="5876925"/>
            <a:ext cx="4654550" cy="431800"/>
            <a:chOff x="1701" y="3702"/>
            <a:chExt cx="2932" cy="272"/>
          </a:xfrm>
        </p:grpSpPr>
        <p:sp>
          <p:nvSpPr>
            <p:cNvPr id="3080" name="Line 8"/>
            <p:cNvSpPr>
              <a:spLocks noChangeShapeType="1"/>
            </p:cNvSpPr>
            <p:nvPr/>
          </p:nvSpPr>
          <p:spPr bwMode="auto">
            <a:xfrm>
              <a:off x="1746" y="3748"/>
              <a:ext cx="3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3082" name="Line 10"/>
            <p:cNvSpPr>
              <a:spLocks noChangeShapeType="1"/>
            </p:cNvSpPr>
            <p:nvPr/>
          </p:nvSpPr>
          <p:spPr bwMode="auto">
            <a:xfrm>
              <a:off x="4105" y="3702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33800" name="Line 1032"/>
            <p:cNvSpPr>
              <a:spLocks noChangeShapeType="1"/>
            </p:cNvSpPr>
            <p:nvPr/>
          </p:nvSpPr>
          <p:spPr bwMode="auto">
            <a:xfrm>
              <a:off x="3334" y="3974"/>
              <a:ext cx="34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33801" name="Line 1033"/>
            <p:cNvSpPr>
              <a:spLocks noChangeShapeType="1"/>
            </p:cNvSpPr>
            <p:nvPr/>
          </p:nvSpPr>
          <p:spPr bwMode="auto">
            <a:xfrm>
              <a:off x="1701" y="3838"/>
              <a:ext cx="408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33804" name="Text Box 1036"/>
          <p:cNvSpPr txBox="1">
            <a:spLocks noChangeArrowheads="1"/>
          </p:cNvSpPr>
          <p:nvPr/>
        </p:nvSpPr>
        <p:spPr bwMode="auto">
          <a:xfrm>
            <a:off x="4787900" y="3284538"/>
            <a:ext cx="1873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i="1"/>
              <a:t>Lipasa Pancreática</a:t>
            </a:r>
            <a:endParaRPr lang="es-ES_tradnl" i="1"/>
          </a:p>
        </p:txBody>
      </p:sp>
      <p:sp>
        <p:nvSpPr>
          <p:cNvPr id="33806" name="Text Box 1038"/>
          <p:cNvSpPr txBox="1">
            <a:spLocks noChangeArrowheads="1"/>
          </p:cNvSpPr>
          <p:nvPr/>
        </p:nvSpPr>
        <p:spPr bwMode="auto">
          <a:xfrm>
            <a:off x="4859338" y="436562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Sales biliares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 animBg="1"/>
      <p:bldP spid="3074" grpId="0" animBg="1"/>
      <p:bldP spid="33796" grpId="0" animBg="1"/>
      <p:bldP spid="3081" grpId="0" animBg="1"/>
      <p:bldP spid="33804" grpId="0"/>
      <p:bldP spid="338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5292725" y="1916113"/>
            <a:ext cx="3851275" cy="41036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7724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 sz="3600"/>
              <a:t>Sales biliares y emulsión de grasas</a:t>
            </a:r>
            <a:endParaRPr lang="es-ES" sz="3600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900113" y="2420938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grpSp>
        <p:nvGrpSpPr>
          <p:cNvPr id="21523" name="Group 19"/>
          <p:cNvGrpSpPr>
            <a:grpSpLocks/>
          </p:cNvGrpSpPr>
          <p:nvPr/>
        </p:nvGrpSpPr>
        <p:grpSpPr bwMode="auto">
          <a:xfrm>
            <a:off x="468313" y="1916113"/>
            <a:ext cx="8675687" cy="3894137"/>
            <a:chOff x="295" y="1207"/>
            <a:chExt cx="5465" cy="2453"/>
          </a:xfrm>
        </p:grpSpPr>
        <p:pic>
          <p:nvPicPr>
            <p:cNvPr id="21507" name="Picture 3" descr="fi18p4"/>
            <p:cNvPicPr>
              <a:picLocks noChangeAspect="1" noChangeArrowheads="1"/>
            </p:cNvPicPr>
            <p:nvPr/>
          </p:nvPicPr>
          <p:blipFill>
            <a:blip r:embed="rId2">
              <a:lum bright="-32000" contrast="58000"/>
            </a:blip>
            <a:srcRect/>
            <a:stretch>
              <a:fillRect/>
            </a:stretch>
          </p:blipFill>
          <p:spPr bwMode="auto">
            <a:xfrm>
              <a:off x="295" y="1389"/>
              <a:ext cx="5353" cy="206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1511" name="Text Box 7"/>
            <p:cNvSpPr txBox="1">
              <a:spLocks noChangeArrowheads="1"/>
            </p:cNvSpPr>
            <p:nvPr/>
          </p:nvSpPr>
          <p:spPr bwMode="auto">
            <a:xfrm>
              <a:off x="521" y="2840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Acido cólico</a:t>
              </a:r>
            </a:p>
          </p:txBody>
        </p:sp>
        <p:sp>
          <p:nvSpPr>
            <p:cNvPr id="21512" name="Text Box 8"/>
            <p:cNvSpPr txBox="1">
              <a:spLocks noChangeArrowheads="1"/>
            </p:cNvSpPr>
            <p:nvPr/>
          </p:nvSpPr>
          <p:spPr bwMode="auto">
            <a:xfrm>
              <a:off x="884" y="1616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Fase hidrofóbica</a:t>
              </a:r>
            </a:p>
          </p:txBody>
        </p:sp>
        <p:sp>
          <p:nvSpPr>
            <p:cNvPr id="21513" name="Text Box 9"/>
            <p:cNvSpPr txBox="1">
              <a:spLocks noChangeArrowheads="1"/>
            </p:cNvSpPr>
            <p:nvPr/>
          </p:nvSpPr>
          <p:spPr bwMode="auto">
            <a:xfrm>
              <a:off x="2562" y="2795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Fase hidrofílica</a:t>
              </a:r>
            </a:p>
          </p:txBody>
        </p:sp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2608" y="2160"/>
              <a:ext cx="726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Asociac. con TG</a:t>
              </a:r>
            </a:p>
          </p:txBody>
        </p: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1474" y="3294"/>
              <a:ext cx="1180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SALES BILIARES</a:t>
              </a:r>
            </a:p>
          </p:txBody>
        </p:sp>
        <p:sp>
          <p:nvSpPr>
            <p:cNvPr id="21516" name="Text Box 12"/>
            <p:cNvSpPr txBox="1">
              <a:spLocks noChangeArrowheads="1"/>
            </p:cNvSpPr>
            <p:nvPr/>
          </p:nvSpPr>
          <p:spPr bwMode="auto">
            <a:xfrm>
              <a:off x="3833" y="3294"/>
              <a:ext cx="861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MICELAS</a:t>
              </a:r>
            </a:p>
          </p:txBody>
        </p:sp>
        <p:sp>
          <p:nvSpPr>
            <p:cNvPr id="21517" name="Text Box 13"/>
            <p:cNvSpPr txBox="1">
              <a:spLocks noChangeArrowheads="1"/>
            </p:cNvSpPr>
            <p:nvPr/>
          </p:nvSpPr>
          <p:spPr bwMode="auto">
            <a:xfrm>
              <a:off x="3379" y="1449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Sales biliares</a:t>
              </a:r>
            </a:p>
          </p:txBody>
        </p:sp>
        <p:sp>
          <p:nvSpPr>
            <p:cNvPr id="21518" name="Text Box 14"/>
            <p:cNvSpPr txBox="1">
              <a:spLocks noChangeArrowheads="1"/>
            </p:cNvSpPr>
            <p:nvPr/>
          </p:nvSpPr>
          <p:spPr bwMode="auto">
            <a:xfrm>
              <a:off x="4694" y="1207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600" b="1" i="1">
                  <a:latin typeface="Arial" charset="0"/>
                </a:rPr>
                <a:t>Lipasa </a:t>
              </a:r>
              <a:r>
                <a:rPr lang="es-ES_tradnl" sz="1600" b="1">
                  <a:latin typeface="Arial" charset="0"/>
                </a:rPr>
                <a:t>pancreática</a:t>
              </a:r>
            </a:p>
          </p:txBody>
        </p:sp>
        <p:sp>
          <p:nvSpPr>
            <p:cNvPr id="21519" name="Text Box 15"/>
            <p:cNvSpPr txBox="1">
              <a:spLocks noChangeArrowheads="1"/>
            </p:cNvSpPr>
            <p:nvPr/>
          </p:nvSpPr>
          <p:spPr bwMode="auto">
            <a:xfrm>
              <a:off x="4807" y="1630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Triacilglicerol</a:t>
              </a:r>
            </a:p>
          </p:txBody>
        </p:sp>
        <p:sp>
          <p:nvSpPr>
            <p:cNvPr id="21520" name="Text Box 16"/>
            <p:cNvSpPr txBox="1">
              <a:spLocks noChangeArrowheads="1"/>
            </p:cNvSpPr>
            <p:nvPr/>
          </p:nvSpPr>
          <p:spPr bwMode="auto">
            <a:xfrm>
              <a:off x="4876" y="2432"/>
              <a:ext cx="771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Digestion /</a:t>
              </a:r>
              <a:r>
                <a:rPr lang="es-ES_tradnl" sz="1600" b="1" i="1">
                  <a:latin typeface="Arial" charset="0"/>
                </a:rPr>
                <a:t>lipasa</a:t>
              </a:r>
            </a:p>
          </p:txBody>
        </p:sp>
        <p:sp>
          <p:nvSpPr>
            <p:cNvPr id="21521" name="Text Box 17"/>
            <p:cNvSpPr txBox="1">
              <a:spLocks noChangeArrowheads="1"/>
            </p:cNvSpPr>
            <p:nvPr/>
          </p:nvSpPr>
          <p:spPr bwMode="auto">
            <a:xfrm>
              <a:off x="4740" y="3294"/>
              <a:ext cx="589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ACIDO GRASO</a:t>
              </a:r>
            </a:p>
          </p:txBody>
        </p:sp>
      </p:grp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395288" y="5876925"/>
            <a:ext cx="669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u="sng"/>
              <a:t>Colipasa</a:t>
            </a:r>
            <a:r>
              <a:rPr lang="es-ES_tradnl"/>
              <a:t>: Péptido que forma complejo con </a:t>
            </a:r>
            <a:r>
              <a:rPr lang="es-ES_tradnl" i="1"/>
              <a:t>lipasa</a:t>
            </a: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5292725" y="1916113"/>
            <a:ext cx="3851275" cy="3889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22" grpId="0"/>
      <p:bldP spid="215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/>
              <a:t>Función de las sales biliares</a:t>
            </a:r>
            <a:endParaRPr lang="es-ES"/>
          </a:p>
        </p:txBody>
      </p:sp>
      <p:sp>
        <p:nvSpPr>
          <p:cNvPr id="33795" name="Rectangle 3" descr="20%"/>
          <p:cNvSpPr>
            <a:spLocks noGrp="1" noChangeArrowheads="1"/>
          </p:cNvSpPr>
          <p:nvPr>
            <p:ph type="body" idx="1"/>
          </p:nvPr>
        </p:nvSpPr>
        <p:spPr>
          <a:pattFill prst="pct20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/>
              <a:t>Aumentan la acción de la lipasa</a:t>
            </a:r>
          </a:p>
          <a:p>
            <a:r>
              <a:rPr lang="es-AR"/>
              <a:t>Reducen la tensión superficial (emulsión de grasas)</a:t>
            </a:r>
          </a:p>
          <a:p>
            <a:r>
              <a:rPr lang="es-AR"/>
              <a:t>Favorecen la absorción de vitaminas</a:t>
            </a:r>
          </a:p>
          <a:p>
            <a:r>
              <a:rPr lang="es-AR"/>
              <a:t>Acción colerética (estimulan la producción de bilis)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build="p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</TotalTime>
  <Words>949</Words>
  <Application>Microsoft PowerPoint</Application>
  <PresentationFormat>Presentación en pantalla (4:3)</PresentationFormat>
  <Paragraphs>366</Paragraphs>
  <Slides>29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9" baseType="lpstr">
      <vt:lpstr>Times New Roman</vt:lpstr>
      <vt:lpstr>Arial Black</vt:lpstr>
      <vt:lpstr>Arial</vt:lpstr>
      <vt:lpstr>Symbol</vt:lpstr>
      <vt:lpstr>Wingdings</vt:lpstr>
      <vt:lpstr>Times</vt:lpstr>
      <vt:lpstr>Helvetica</vt:lpstr>
      <vt:lpstr>Arial Rounded MT Bold</vt:lpstr>
      <vt:lpstr>Calibri</vt:lpstr>
      <vt:lpstr>Diseño predeterminado</vt:lpstr>
      <vt:lpstr>BOLILLA 7 METABOLISMO DE LIPIDOS</vt:lpstr>
      <vt:lpstr>Funciones de los lípidos </vt:lpstr>
      <vt:lpstr>COMPOSICION LIPIDICA DE ALGUNOS COMPONENTES DE  DIETA</vt:lpstr>
      <vt:lpstr>ACIDOS GRASOS ESENCIALES</vt:lpstr>
      <vt:lpstr>Diapositiva 5</vt:lpstr>
      <vt:lpstr>Esquema General de la Digestión Lipídica </vt:lpstr>
      <vt:lpstr>Digestión y Absorción</vt:lpstr>
      <vt:lpstr>Sales biliares y emulsión de grasas</vt:lpstr>
      <vt:lpstr>Función de las sales biliares</vt:lpstr>
      <vt:lpstr>Enzimas Digestivas: LIPASAS</vt:lpstr>
      <vt:lpstr>Diapositiva 11</vt:lpstr>
      <vt:lpstr>Digestion de Fosfolípidos</vt:lpstr>
      <vt:lpstr>Diapositiva 13</vt:lpstr>
      <vt:lpstr>Diapositiva 14</vt:lpstr>
      <vt:lpstr>Biosíntesis de Acil-Coenzima A</vt:lpstr>
      <vt:lpstr>Resíntesis de TG en célula de la mucosa intestinal</vt:lpstr>
      <vt:lpstr>Absorción de los productos de la digestión de  Triglicéridos</vt:lpstr>
      <vt:lpstr>ESTRUCTURA DE UN QUILOMICRON </vt:lpstr>
      <vt:lpstr>Clases de Lipoproteínas</vt:lpstr>
      <vt:lpstr>Diapositiva 20</vt:lpstr>
      <vt:lpstr>APOLIPOPROTEINAS</vt:lpstr>
      <vt:lpstr>Enzimas que intervienen en el Metabolismo de las lipoproteínas plasmáticas </vt:lpstr>
      <vt:lpstr>Metabolismo de Quilomicrones</vt:lpstr>
      <vt:lpstr>Metabolismo de las VLDL, IDL, LDL</vt:lpstr>
      <vt:lpstr>Internalización de LDL</vt:lpstr>
      <vt:lpstr>Regulación de los niveles de colesterol intracelular</vt:lpstr>
      <vt:lpstr>Metabolismo de HDL</vt:lpstr>
      <vt:lpstr>ARTERIOESCLEROSIS</vt:lpstr>
      <vt:lpstr>Diapositiva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Funciones generales</dc:title>
  <dc:creator>pc</dc:creator>
  <cp:lastModifiedBy>Usuario</cp:lastModifiedBy>
  <cp:revision>107</cp:revision>
  <dcterms:created xsi:type="dcterms:W3CDTF">2007-09-05T22:17:44Z</dcterms:created>
  <dcterms:modified xsi:type="dcterms:W3CDTF">2012-09-21T00:10:01Z</dcterms:modified>
</cp:coreProperties>
</file>